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13"/>
  </p:notesMasterIdLst>
  <p:sldIdLst>
    <p:sldId id="332" r:id="rId2"/>
    <p:sldId id="333" r:id="rId3"/>
    <p:sldId id="357" r:id="rId4"/>
    <p:sldId id="358" r:id="rId5"/>
    <p:sldId id="359" r:id="rId6"/>
    <p:sldId id="360" r:id="rId7"/>
    <p:sldId id="361" r:id="rId8"/>
    <p:sldId id="362" r:id="rId9"/>
    <p:sldId id="363" r:id="rId10"/>
    <p:sldId id="364" r:id="rId11"/>
    <p:sldId id="3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F2E797C-B11D-4C95-89E7-9B32BD122027}">
          <p14:sldIdLst>
            <p14:sldId id="332"/>
            <p14:sldId id="333"/>
            <p14:sldId id="357"/>
            <p14:sldId id="358"/>
            <p14:sldId id="359"/>
            <p14:sldId id="360"/>
            <p14:sldId id="361"/>
            <p14:sldId id="362"/>
            <p14:sldId id="363"/>
            <p14:sldId id="364"/>
            <p14:sldId id="36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sterton, Gregory L" initials="CGL" lastIdx="4" clrIdx="0">
    <p:extLst>
      <p:ext uri="{19B8F6BF-5375-455C-9EA6-DF929625EA0E}">
        <p15:presenceInfo xmlns:p15="http://schemas.microsoft.com/office/powerpoint/2012/main" userId="S-1-5-21-748114381-82326301-405542714-59902" providerId="AD"/>
      </p:ext>
    </p:extLst>
  </p:cmAuthor>
  <p:cmAuthor id="2" name="Dier, Cary L" initials="DCL" lastIdx="11" clrIdx="1">
    <p:extLst>
      <p:ext uri="{19B8F6BF-5375-455C-9EA6-DF929625EA0E}">
        <p15:presenceInfo xmlns:p15="http://schemas.microsoft.com/office/powerpoint/2012/main" userId="S-1-5-21-748114381-82326301-405542714-41913" providerId="AD"/>
      </p:ext>
    </p:extLst>
  </p:cmAuthor>
  <p:cmAuthor id="3" name="Goodman, Allison L &quot;Alli&quot;" initials="GAL&quot;" lastIdx="7" clrIdx="2">
    <p:extLst>
      <p:ext uri="{19B8F6BF-5375-455C-9EA6-DF929625EA0E}">
        <p15:presenceInfo xmlns:p15="http://schemas.microsoft.com/office/powerpoint/2012/main" userId="S-1-5-21-748114381-82326301-405542714-333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2D050"/>
    <a:srgbClr val="A62537"/>
    <a:srgbClr val="FF9900"/>
    <a:srgbClr val="F2F2F2"/>
    <a:srgbClr val="F6F6F6"/>
    <a:srgbClr val="8FA9C8"/>
    <a:srgbClr val="24497D"/>
    <a:srgbClr val="3D4C4E"/>
    <a:srgbClr val="D7FB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75801" autoAdjust="0"/>
  </p:normalViewPr>
  <p:slideViewPr>
    <p:cSldViewPr snapToGrid="0">
      <p:cViewPr varScale="1">
        <p:scale>
          <a:sx n="85" d="100"/>
          <a:sy n="85" d="100"/>
        </p:scale>
        <p:origin x="1620" y="324"/>
      </p:cViewPr>
      <p:guideLst/>
    </p:cSldViewPr>
  </p:slideViewPr>
  <p:outlineViewPr>
    <p:cViewPr>
      <p:scale>
        <a:sx n="33" d="100"/>
        <a:sy n="33" d="100"/>
      </p:scale>
      <p:origin x="0" y="0"/>
    </p:cViewPr>
  </p:outlineViewPr>
  <p:notesTextViewPr>
    <p:cViewPr>
      <p:scale>
        <a:sx n="3" d="2"/>
        <a:sy n="3" d="2"/>
      </p:scale>
      <p:origin x="0" y="-2508"/>
    </p:cViewPr>
  </p:notesTextViewPr>
  <p:sorterViewPr>
    <p:cViewPr>
      <p:scale>
        <a:sx n="102" d="100"/>
        <a:sy n="102" d="100"/>
      </p:scale>
      <p:origin x="0" y="-29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A6BD4-D9C7-4653-BCF1-E294D91A09A9}" type="datetimeFigureOut">
              <a:rPr lang="en-US" smtClean="0"/>
              <a:t>7/1/2025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7213F-F5DC-470A-A529-DCA4CC90B02C}" type="slidenum">
              <a:rPr lang="en-US" smtClean="0"/>
              <a:t>‹#›</a:t>
            </a:fld>
            <a:endParaRPr lang="en-US"/>
          </a:p>
        </p:txBody>
      </p:sp>
    </p:spTree>
    <p:extLst>
      <p:ext uri="{BB962C8B-B14F-4D97-AF65-F5344CB8AC3E}">
        <p14:creationId xmlns:p14="http://schemas.microsoft.com/office/powerpoint/2010/main" val="1426095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67213F-F5DC-470A-A529-DCA4CC90B02C}" type="slidenum">
              <a:rPr lang="en-US" smtClean="0"/>
              <a:t>0</a:t>
            </a:fld>
            <a:endParaRPr lang="en-US"/>
          </a:p>
        </p:txBody>
      </p:sp>
    </p:spTree>
    <p:extLst>
      <p:ext uri="{BB962C8B-B14F-4D97-AF65-F5344CB8AC3E}">
        <p14:creationId xmlns:p14="http://schemas.microsoft.com/office/powerpoint/2010/main" val="2040710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Here we introduce </a:t>
            </a:r>
            <a:r>
              <a:rPr lang="en-US" sz="9600" b="1" dirty="0"/>
              <a:t>Correlation Analysis</a:t>
            </a:r>
            <a:r>
              <a:rPr lang="en-US" sz="9600" dirty="0"/>
              <a:t>, which quantifies how two variables relate.</a:t>
            </a:r>
          </a:p>
          <a:p>
            <a:r>
              <a:rPr lang="en-US" sz="9600" dirty="0"/>
              <a:t>• We most often use </a:t>
            </a:r>
            <a:r>
              <a:rPr lang="en-US" sz="9600" b="1" dirty="0"/>
              <a:t>Pearson’s r</a:t>
            </a:r>
            <a:r>
              <a:rPr lang="en-US" sz="9600" dirty="0"/>
              <a:t> for linear associations—values near ±1 signal a very strong relationship. When distributions aren’t normal or relationships are monotonic but non-linear, we switch to </a:t>
            </a:r>
            <a:r>
              <a:rPr lang="en-US" sz="9600" b="1" dirty="0"/>
              <a:t>Spearman’s rho</a:t>
            </a:r>
            <a:r>
              <a:rPr lang="en-US" sz="9600" dirty="0"/>
              <a:t>.</a:t>
            </a:r>
          </a:p>
          <a:p>
            <a:r>
              <a:rPr lang="en-US" sz="9600" dirty="0"/>
              <a:t>• In defense studies, correlation helps us see, for example, whether </a:t>
            </a:r>
            <a:r>
              <a:rPr lang="en-US" sz="9600" b="1" dirty="0"/>
              <a:t>environment temperature</a:t>
            </a:r>
            <a:r>
              <a:rPr lang="en-US" sz="9600" dirty="0"/>
              <a:t> reliably predicts </a:t>
            </a:r>
            <a:r>
              <a:rPr lang="en-US" sz="9600" b="1" dirty="0"/>
              <a:t>failure count</a:t>
            </a:r>
            <a:r>
              <a:rPr lang="en-US" sz="9600" dirty="0"/>
              <a:t>, or if </a:t>
            </a:r>
            <a:r>
              <a:rPr lang="en-US" sz="9600" b="1" dirty="0"/>
              <a:t>operator experience</a:t>
            </a:r>
            <a:r>
              <a:rPr lang="en-US" sz="9600" dirty="0"/>
              <a:t> associates with </a:t>
            </a:r>
            <a:r>
              <a:rPr lang="en-US" sz="9600" b="1" dirty="0"/>
              <a:t>test duration</a:t>
            </a:r>
            <a:r>
              <a:rPr lang="en-US" sz="9600" dirty="0"/>
              <a:t>.</a:t>
            </a:r>
          </a:p>
          <a:p>
            <a:r>
              <a:rPr lang="en-US" sz="9600" dirty="0"/>
              <a:t>• A </a:t>
            </a:r>
            <a:r>
              <a:rPr lang="en-US" sz="9600" b="1" dirty="0"/>
              <a:t>correlation matrix</a:t>
            </a:r>
            <a:r>
              <a:rPr lang="en-US" sz="9600" dirty="0"/>
              <a:t> lays out every pairwise coefficient; a </a:t>
            </a:r>
            <a:r>
              <a:rPr lang="en-US" sz="9600" b="1" dirty="0"/>
              <a:t>heatmap</a:t>
            </a:r>
            <a:r>
              <a:rPr lang="en-US" sz="9600" dirty="0"/>
              <a:t> turns that into an intuitive color grid; and a </a:t>
            </a:r>
            <a:r>
              <a:rPr lang="en-US" sz="9600" b="1" dirty="0"/>
              <a:t>scatterplot matrix</a:t>
            </a:r>
            <a:r>
              <a:rPr lang="en-US" sz="9600" dirty="0"/>
              <a:t> shows each relationship in its own subplot.</a:t>
            </a:r>
          </a:p>
          <a:p>
            <a:r>
              <a:rPr lang="en-US" sz="9600" dirty="0"/>
              <a:t>Understanding these associations early prevents you from feeding highly correlated features into the same model—avoiding redundancy and unstable estimates.</a:t>
            </a:r>
          </a:p>
          <a:p>
            <a:endParaRPr lang="en-US" dirty="0"/>
          </a:p>
        </p:txBody>
      </p:sp>
      <p:sp>
        <p:nvSpPr>
          <p:cNvPr id="4" name="Slide Number Placeholder 3"/>
          <p:cNvSpPr>
            <a:spLocks noGrp="1"/>
          </p:cNvSpPr>
          <p:nvPr>
            <p:ph type="sldNum" sz="quarter" idx="5"/>
          </p:nvPr>
        </p:nvSpPr>
        <p:spPr/>
        <p:txBody>
          <a:bodyPr/>
          <a:lstStyle/>
          <a:p>
            <a:fld id="{3F67213F-F5DC-470A-A529-DCA4CC90B02C}" type="slidenum">
              <a:rPr lang="en-US" smtClean="0"/>
              <a:t>9</a:t>
            </a:fld>
            <a:endParaRPr lang="en-US"/>
          </a:p>
        </p:txBody>
      </p:sp>
    </p:spTree>
    <p:extLst>
      <p:ext uri="{BB962C8B-B14F-4D97-AF65-F5344CB8AC3E}">
        <p14:creationId xmlns:p14="http://schemas.microsoft.com/office/powerpoint/2010/main" val="2770813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Alright, let’s wrap up this quick lesson on Exploratory Data Analysis and look ahead to what comes next.</a:t>
            </a:r>
          </a:p>
          <a:p>
            <a:r>
              <a:rPr lang="en-US" sz="9600" dirty="0"/>
              <a:t>First, our </a:t>
            </a:r>
            <a:r>
              <a:rPr lang="en-US" sz="9600" b="1" dirty="0"/>
              <a:t>Key Takeaways</a:t>
            </a:r>
            <a:r>
              <a:rPr lang="en-US" sz="9600" dirty="0"/>
              <a:t>:</a:t>
            </a:r>
          </a:p>
          <a:p>
            <a:pPr>
              <a:buFont typeface="Arial" panose="020B0604020202020204" pitchFamily="34" charset="0"/>
              <a:buChar char="•"/>
            </a:pPr>
            <a:r>
              <a:rPr lang="en-US" sz="9600" b="1" dirty="0"/>
              <a:t>Data Cleaning &amp; Preparation</a:t>
            </a:r>
            <a:r>
              <a:rPr lang="en-US" sz="9600" dirty="0"/>
              <a:t>: We tackled missing values, enforced correct data types, flagged outliers, and scaled features, which lays the groundwork for reliable analysis.</a:t>
            </a:r>
          </a:p>
          <a:p>
            <a:pPr>
              <a:buFont typeface="Arial" panose="020B0604020202020204" pitchFamily="34" charset="0"/>
              <a:buChar char="•"/>
            </a:pPr>
            <a:r>
              <a:rPr lang="en-US" sz="9600" b="1" dirty="0"/>
              <a:t>Summary Statistics</a:t>
            </a:r>
            <a:r>
              <a:rPr lang="en-US" sz="9600" dirty="0"/>
              <a:t>: We used mean, median, IQR, and standard deviation to get a clear picture of central tendencies and variability in our test data.</a:t>
            </a:r>
          </a:p>
          <a:p>
            <a:pPr>
              <a:buFont typeface="Arial" panose="020B0604020202020204" pitchFamily="34" charset="0"/>
              <a:buChar char="•"/>
            </a:pPr>
            <a:r>
              <a:rPr lang="en-US" sz="9600" b="1" dirty="0"/>
              <a:t>Visualizations</a:t>
            </a:r>
            <a:r>
              <a:rPr lang="en-US" sz="9600" dirty="0"/>
              <a:t>: Through histograms, box plots, scatter plots, and heatmaps, we revealed distribution shapes, compared groups, and uncovered relationships at a glance.</a:t>
            </a:r>
          </a:p>
          <a:p>
            <a:pPr>
              <a:buFont typeface="Arial" panose="020B0604020202020204" pitchFamily="34" charset="0"/>
              <a:buChar char="•"/>
            </a:pPr>
            <a:r>
              <a:rPr lang="en-US" sz="9600" b="1" dirty="0"/>
              <a:t>Correlation Analysis</a:t>
            </a:r>
            <a:r>
              <a:rPr lang="en-US" sz="9600" dirty="0"/>
              <a:t>: We quantified how variables like temperature, failure count, and operator experience move together as well as flagged any multicollinearity risks before modeling.</a:t>
            </a:r>
          </a:p>
          <a:p>
            <a:pPr>
              <a:buFont typeface="Arial" panose="020B0604020202020204" pitchFamily="34" charset="0"/>
              <a:buChar char="•"/>
            </a:pPr>
            <a:endParaRPr lang="en-US" sz="9600" dirty="0"/>
          </a:p>
          <a:p>
            <a:r>
              <a:rPr lang="en-US" sz="9600" dirty="0"/>
              <a:t>With those insights in hand, here are our </a:t>
            </a:r>
            <a:r>
              <a:rPr lang="en-US" sz="9600" b="1" dirty="0"/>
              <a:t>Next Steps</a:t>
            </a:r>
            <a:r>
              <a:rPr lang="en-US" sz="9600" dirty="0"/>
              <a:t>:</a:t>
            </a:r>
          </a:p>
          <a:p>
            <a:pPr>
              <a:buFont typeface="+mj-lt"/>
              <a:buAutoNum type="arabicPeriod"/>
            </a:pPr>
            <a:r>
              <a:rPr lang="en-US" sz="9600" b="1" dirty="0"/>
              <a:t>Feature Engineering</a:t>
            </a:r>
            <a:r>
              <a:rPr lang="en-US" sz="9600" dirty="0"/>
              <a:t>: Leverage domain knowledge—create new variables such as failure-rate per hour or temperature-adjusted accuracy to enrich your models.</a:t>
            </a:r>
          </a:p>
          <a:p>
            <a:pPr>
              <a:buFont typeface="+mj-lt"/>
              <a:buAutoNum type="arabicPeriod"/>
            </a:pPr>
            <a:r>
              <a:rPr lang="en-US" sz="9600" b="1" dirty="0"/>
              <a:t>Model Building</a:t>
            </a:r>
            <a:r>
              <a:rPr lang="en-US" sz="9600" dirty="0"/>
              <a:t>: Move into supervised learning: try classification or regression algorithms with cross-validation to predict outcomes like test success or failure likelihood.</a:t>
            </a:r>
          </a:p>
          <a:p>
            <a:pPr>
              <a:buFont typeface="+mj-lt"/>
              <a:buAutoNum type="arabicPeriod"/>
            </a:pPr>
            <a:r>
              <a:rPr lang="en-US" sz="9600" b="1" dirty="0"/>
              <a:t>Validation &amp; Interpretation</a:t>
            </a:r>
            <a:r>
              <a:rPr lang="en-US" sz="9600" dirty="0"/>
              <a:t>: Evaluate performance using defense-relevant metrics—precision and recall to balance false alarms vs. missed failures, and ROC AUC for overall discrimination ability.</a:t>
            </a:r>
          </a:p>
          <a:p>
            <a:pPr>
              <a:buFont typeface="+mj-lt"/>
              <a:buAutoNum type="arabicPeriod"/>
            </a:pPr>
            <a:r>
              <a:rPr lang="en-US" sz="9600" b="1" dirty="0"/>
              <a:t>Reporting &amp; Documentation</a:t>
            </a:r>
            <a:r>
              <a:rPr lang="en-US" sz="9600" dirty="0"/>
              <a:t>: Compile your findings into concise briefs or dashboards, and keep your code and transformation logs well-organized so colleagues can reproduce and trust your analysis.</a:t>
            </a:r>
          </a:p>
          <a:p>
            <a:pPr>
              <a:buFont typeface="+mj-lt"/>
              <a:buAutoNum type="arabicPeriod"/>
            </a:pPr>
            <a:endParaRPr lang="en-US" sz="9600" dirty="0"/>
          </a:p>
          <a:p>
            <a:pPr>
              <a:buFont typeface="+mj-lt"/>
              <a:buAutoNum type="arabicPeriod"/>
            </a:pPr>
            <a:endParaRPr lang="en-US" sz="9600" dirty="0"/>
          </a:p>
          <a:p>
            <a:r>
              <a:rPr lang="en-US" sz="9600" dirty="0"/>
              <a:t>That concludes our EDA deep dive. You now have a solid process—from raw data to actionable insights—that will power robust decision-making in any defense studies context. Thanks for watching, and I look forward to seeing how you apply these techniques to your own data!</a:t>
            </a:r>
          </a:p>
          <a:p>
            <a:endParaRPr lang="en-US" dirty="0"/>
          </a:p>
        </p:txBody>
      </p:sp>
      <p:sp>
        <p:nvSpPr>
          <p:cNvPr id="4" name="Slide Number Placeholder 3"/>
          <p:cNvSpPr>
            <a:spLocks noGrp="1"/>
          </p:cNvSpPr>
          <p:nvPr>
            <p:ph type="sldNum" sz="quarter" idx="5"/>
          </p:nvPr>
        </p:nvSpPr>
        <p:spPr/>
        <p:txBody>
          <a:bodyPr/>
          <a:lstStyle/>
          <a:p>
            <a:fld id="{3F67213F-F5DC-470A-A529-DCA4CC90B02C}" type="slidenum">
              <a:rPr lang="en-US" smtClean="0"/>
              <a:t>10</a:t>
            </a:fld>
            <a:endParaRPr lang="en-US"/>
          </a:p>
        </p:txBody>
      </p:sp>
    </p:spTree>
    <p:extLst>
      <p:ext uri="{BB962C8B-B14F-4D97-AF65-F5344CB8AC3E}">
        <p14:creationId xmlns:p14="http://schemas.microsoft.com/office/powerpoint/2010/main" val="162332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Exploratory Data Analysis overview. Exploratory Data Analysis, or EDA, is your first line of defense against bad data. It’s a systematic process of summarizing and visualizing your dataset before you ever build a model. Think of it as a reconnaissance mission—scanning the terrain so you know what you’re up against.</a:t>
            </a:r>
          </a:p>
          <a:p>
            <a:r>
              <a:rPr lang="en-US" dirty="0"/>
              <a:t>First, EDA helps uncover the hidden structure in your data. We look for clusters, patterns, or gaps—anything that signals a distinct operating mode or an unexpected event. It also shines a spotlight on anomalies: for example, a single test run that lasts twice as long as every other—could be a sensor glitch or a special test scenario. And critically, EDA lets us test the assumptions most analytical methods rely on, like whether our variables approximate a normal distribution or whether relationships appear linear.</a:t>
            </a:r>
          </a:p>
          <a:p>
            <a:r>
              <a:rPr lang="en-US" dirty="0"/>
              <a:t>Our EDA workflow has three core steps:</a:t>
            </a:r>
          </a:p>
          <a:p>
            <a:pPr>
              <a:buFont typeface="+mj-lt"/>
              <a:buAutoNum type="arabicPeriod"/>
            </a:pPr>
            <a:r>
              <a:rPr lang="en-US" b="1" dirty="0"/>
              <a:t>Data Cleaning &amp; Handling Missing Values</a:t>
            </a:r>
            <a:br>
              <a:rPr lang="en-US" dirty="0"/>
            </a:br>
            <a:r>
              <a:rPr lang="en-US" dirty="0"/>
              <a:t>“Begin by identifying any missing or placeholder entries—sometimes a ‘–1’ in a range field really means ‘data not recorded.’ Decide whether to impute those values, remove the records, or flag them for follow-up. Cleaning your data up front prevents surprises later.”</a:t>
            </a:r>
          </a:p>
          <a:p>
            <a:pPr>
              <a:buFont typeface="+mj-lt"/>
              <a:buAutoNum type="arabicPeriod"/>
            </a:pPr>
            <a:r>
              <a:rPr lang="en-US" b="1" dirty="0"/>
              <a:t>Descriptive Statistics</a:t>
            </a:r>
            <a:br>
              <a:rPr lang="en-US" dirty="0"/>
            </a:br>
            <a:r>
              <a:rPr lang="en-US" dirty="0"/>
              <a:t>“Next, compute key metrics: mean and median to understand central tendency, variance and standard deviation for spread. Compare the mean versus the median to gauge skew—if they differ significantly, you may have a long tail in your distribution that needs special attention.”</a:t>
            </a:r>
          </a:p>
          <a:p>
            <a:pPr>
              <a:buFont typeface="+mj-lt"/>
              <a:buAutoNum type="arabicPeriod"/>
            </a:pPr>
            <a:r>
              <a:rPr lang="en-US" b="1" dirty="0"/>
              <a:t>Visual Inspections</a:t>
            </a:r>
            <a:br>
              <a:rPr lang="en-US" dirty="0"/>
            </a:br>
            <a:r>
              <a:rPr lang="en-US" dirty="0"/>
              <a:t>“Finally, generate visual plots. Histograms reveal your full distribution shape—unimodal, bimodal, or more complex. Box-plots highlight quartiles and outliers in a glance. And scatterplots let you eyeball relationships between two variables, spotting correlations you’ll later quantify.”</a:t>
            </a:r>
          </a:p>
          <a:p>
            <a:r>
              <a:rPr lang="en-US" dirty="0"/>
              <a:t>Why do all this before modeling? Two big reasons:</a:t>
            </a:r>
          </a:p>
          <a:p>
            <a:pPr>
              <a:buFont typeface="Arial" panose="020B0604020202020204" pitchFamily="34" charset="0"/>
              <a:buChar char="•"/>
            </a:pPr>
            <a:r>
              <a:rPr lang="en-US" b="1" dirty="0"/>
              <a:t>Prevent “Garbage In, Garbage Out.”</a:t>
            </a:r>
            <a:br>
              <a:rPr lang="en-US" dirty="0"/>
            </a:br>
            <a:r>
              <a:rPr lang="en-US" dirty="0"/>
              <a:t>“Feeding raw, unvetted data into machine-learning pipelines or statistical tests guarantees misleading results. A small investment in EDA saves hours of wasted effort chasing phantom patterns.”</a:t>
            </a:r>
          </a:p>
          <a:p>
            <a:pPr>
              <a:buFont typeface="Arial" panose="020B0604020202020204" pitchFamily="34" charset="0"/>
              <a:buChar char="•"/>
            </a:pPr>
            <a:r>
              <a:rPr lang="en-US" b="1" dirty="0"/>
              <a:t>Build Your Intuition</a:t>
            </a:r>
            <a:br>
              <a:rPr lang="en-US" dirty="0"/>
            </a:br>
            <a:r>
              <a:rPr lang="en-US" dirty="0"/>
              <a:t>“When you’ve explored every nook of your dataset, you’ll recognize when a model’s output doesn’t make sense. That subject-matter insight is vital in defense studies—your analyses must be defensible, transparent, and trusted.”</a:t>
            </a:r>
          </a:p>
          <a:p>
            <a:endParaRPr lang="en-US" dirty="0"/>
          </a:p>
        </p:txBody>
      </p:sp>
      <p:sp>
        <p:nvSpPr>
          <p:cNvPr id="4" name="Slide Number Placeholder 3"/>
          <p:cNvSpPr>
            <a:spLocks noGrp="1"/>
          </p:cNvSpPr>
          <p:nvPr>
            <p:ph type="sldNum" sz="quarter" idx="5"/>
          </p:nvPr>
        </p:nvSpPr>
        <p:spPr/>
        <p:txBody>
          <a:bodyPr/>
          <a:lstStyle/>
          <a:p>
            <a:fld id="{3F67213F-F5DC-470A-A529-DCA4CC90B02C}" type="slidenum">
              <a:rPr lang="en-US" smtClean="0"/>
              <a:t>1</a:t>
            </a:fld>
            <a:endParaRPr lang="en-US"/>
          </a:p>
        </p:txBody>
      </p:sp>
    </p:spTree>
    <p:extLst>
      <p:ext uri="{BB962C8B-B14F-4D97-AF65-F5344CB8AC3E}">
        <p14:creationId xmlns:p14="http://schemas.microsoft.com/office/powerpoint/2010/main" val="338855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Now that we’ve defined EDA, let’s talk about why it matters in a defense context. There are five key reasons to make exploratory analysis your first step.</a:t>
            </a:r>
          </a:p>
          <a:p>
            <a:pPr>
              <a:buFont typeface="+mj-lt"/>
              <a:buAutoNum type="arabicPeriod"/>
            </a:pPr>
            <a:r>
              <a:rPr lang="en-US" sz="2800" b="1" dirty="0"/>
              <a:t>Reveal Hidden Patterns</a:t>
            </a:r>
            <a:br>
              <a:rPr lang="en-US" sz="2800" dirty="0"/>
            </a:br>
            <a:r>
              <a:rPr lang="en-US" sz="2800" dirty="0"/>
              <a:t>“Imagine you’re monitoring sensor feeds across a forward operating base. A sudden spike in vibration readings on one sensor—or an unexpected shift in unit movement patterns—could signal an emerging threat or equipment failure. EDA brings these anomalies to light before they become critical.”</a:t>
            </a:r>
          </a:p>
          <a:p>
            <a:pPr>
              <a:buFont typeface="+mj-lt"/>
              <a:buAutoNum type="arabicPeriod"/>
            </a:pPr>
            <a:r>
              <a:rPr lang="en-US" sz="2800" b="1" dirty="0"/>
              <a:t>Optimize Resource Allocation</a:t>
            </a:r>
            <a:br>
              <a:rPr lang="en-US" sz="2800" dirty="0"/>
            </a:br>
            <a:r>
              <a:rPr lang="en-US" sz="2800" dirty="0"/>
              <a:t>“Defense operations run on scarce assets: surveillance drones, satellite passes, logistics convoys. By summarizing usage and stress levels—say, which radar installations handle the most traffic or which supply routes see repeated delays—you can direct maintenance crews or reroute shipments where they’re needed most.”</a:t>
            </a:r>
          </a:p>
          <a:p>
            <a:pPr>
              <a:buFont typeface="+mj-lt"/>
              <a:buAutoNum type="arabicPeriod"/>
            </a:pPr>
            <a:r>
              <a:rPr lang="en-US" sz="2800" b="1" dirty="0"/>
              <a:t>Enhance Operational Planning</a:t>
            </a:r>
            <a:br>
              <a:rPr lang="en-US" sz="2800" dirty="0"/>
            </a:br>
            <a:r>
              <a:rPr lang="en-US" sz="2800" dirty="0"/>
              <a:t>“Every mission has timing constraints: sortie lengths, convoy transit times, patrol durations. Plotting the distribution of those durations shows you whether most operations finish on schedule—or if a long tail of overruns is eating into readiness. With that insight, planners can build more realistic schedules and buffer time for critical tasks.”</a:t>
            </a:r>
          </a:p>
          <a:p>
            <a:pPr>
              <a:buFont typeface="+mj-lt"/>
              <a:buAutoNum type="arabicPeriod"/>
            </a:pPr>
            <a:r>
              <a:rPr lang="en-US" sz="2800" b="1" dirty="0"/>
              <a:t>Inform Intelligence &amp; Decision-Making</a:t>
            </a:r>
            <a:br>
              <a:rPr lang="en-US" sz="2800" dirty="0"/>
            </a:br>
            <a:r>
              <a:rPr lang="en-US" sz="2800" dirty="0"/>
              <a:t>“No data is perfect. EDA quantifies the gaps in your dataset—missing GPS logs, undefined unit classifications, gaps in SIGINT collection. When you know ‘where the holes are,’ you can prioritize reconnaissance, task additional sensors, or adjust your collection plan to fill those intelligence blind spots.”</a:t>
            </a:r>
          </a:p>
          <a:p>
            <a:pPr>
              <a:buFont typeface="+mj-lt"/>
              <a:buAutoNum type="arabicPeriod"/>
            </a:pPr>
            <a:r>
              <a:rPr lang="en-US" sz="2800" b="1" dirty="0"/>
              <a:t>Support Risk Mitigation</a:t>
            </a:r>
            <a:br>
              <a:rPr lang="en-US" sz="2800" dirty="0"/>
            </a:br>
            <a:r>
              <a:rPr lang="en-US" sz="2800" dirty="0"/>
              <a:t>“Finally, summarizing key metrics and flagging outliers helps you identify systemic vulnerabilities. For instance, if certain deployment scenarios repeatedly show high failure rates or abnormal readings, you can investigate root causes and adjust tactics, technical protocols, or training—reducing risk through data-driven policy changes.”</a:t>
            </a:r>
          </a:p>
          <a:p>
            <a:r>
              <a:rPr lang="en-US" sz="2800" dirty="0"/>
              <a:t>“Together, these motivations show that EDA isn’t an optional luxury—it’s a force multiplier. It empowers you to spot trouble early, deploy assets more effectively, plan realistic operations, close intelligence gaps, and shape policies that keep forces safer and more effective.</a:t>
            </a:r>
          </a:p>
          <a:p>
            <a:endParaRPr lang="en-US" dirty="0"/>
          </a:p>
        </p:txBody>
      </p:sp>
      <p:sp>
        <p:nvSpPr>
          <p:cNvPr id="4" name="Slide Number Placeholder 3"/>
          <p:cNvSpPr>
            <a:spLocks noGrp="1"/>
          </p:cNvSpPr>
          <p:nvPr>
            <p:ph type="sldNum" sz="quarter" idx="5"/>
          </p:nvPr>
        </p:nvSpPr>
        <p:spPr/>
        <p:txBody>
          <a:bodyPr/>
          <a:lstStyle/>
          <a:p>
            <a:fld id="{3F67213F-F5DC-470A-A529-DCA4CC90B02C}" type="slidenum">
              <a:rPr lang="en-US" smtClean="0"/>
              <a:t>2</a:t>
            </a:fld>
            <a:endParaRPr lang="en-US"/>
          </a:p>
        </p:txBody>
      </p:sp>
    </p:spTree>
    <p:extLst>
      <p:ext uri="{BB962C8B-B14F-4D97-AF65-F5344CB8AC3E}">
        <p14:creationId xmlns:p14="http://schemas.microsoft.com/office/powerpoint/2010/main" val="1833206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In this segment, we’re diving into </a:t>
            </a:r>
            <a:r>
              <a:rPr lang="en-US" sz="4000" b="1" dirty="0"/>
              <a:t>Data Cleaning &amp; Preparation</a:t>
            </a:r>
            <a:r>
              <a:rPr lang="en-US" sz="4000" dirty="0"/>
              <a:t>, the foundational step that ensures your analyses rest on solid ground.</a:t>
            </a:r>
          </a:p>
          <a:p>
            <a:r>
              <a:rPr lang="en-US" sz="4000" b="1" dirty="0"/>
              <a:t>First</a:t>
            </a:r>
            <a:r>
              <a:rPr lang="en-US" sz="4000" dirty="0"/>
              <a:t>, we </a:t>
            </a:r>
            <a:r>
              <a:rPr lang="en-US" sz="4000" b="1" dirty="0"/>
              <a:t>identify and quantify missing data</a:t>
            </a:r>
            <a:r>
              <a:rPr lang="en-US" sz="4000" dirty="0"/>
              <a:t>.</a:t>
            </a:r>
            <a:br>
              <a:rPr lang="en-US" sz="4000" dirty="0"/>
            </a:br>
            <a:r>
              <a:rPr lang="en-US" sz="4000" dirty="0"/>
              <a:t>Scan every column for nulls or placeholder codes like –1 or 0 that really mean ‘value not recorded.’ Calculate the missingness rate—for example, if 15 % of your range measurements are missing, you know you have a significant data-collection gap to address.</a:t>
            </a:r>
          </a:p>
          <a:p>
            <a:r>
              <a:rPr lang="en-US" sz="4000" b="1" dirty="0"/>
              <a:t>Next</a:t>
            </a:r>
            <a:r>
              <a:rPr lang="en-US" sz="4000" dirty="0"/>
              <a:t>, we </a:t>
            </a:r>
            <a:r>
              <a:rPr lang="en-US" sz="4000" b="1" dirty="0"/>
              <a:t>handle those missing values</a:t>
            </a:r>
            <a:r>
              <a:rPr lang="en-US" sz="4000" dirty="0"/>
              <a:t>.</a:t>
            </a:r>
            <a:br>
              <a:rPr lang="en-US" sz="4000" dirty="0"/>
            </a:br>
            <a:r>
              <a:rPr lang="en-US" sz="4000" dirty="0"/>
              <a:t>You have three main options:</a:t>
            </a:r>
          </a:p>
          <a:p>
            <a:pPr>
              <a:buFont typeface="Arial" panose="020B0604020202020204" pitchFamily="34" charset="0"/>
              <a:buChar char="•"/>
            </a:pPr>
            <a:r>
              <a:rPr lang="en-US" sz="4000" b="1" dirty="0"/>
              <a:t>Impute</a:t>
            </a:r>
            <a:r>
              <a:rPr lang="en-US" sz="4000" dirty="0"/>
              <a:t> with statistical summaries—mean, median—or, better yet, domain‐informed estimates (e.g., using similar weapon‐system runs).</a:t>
            </a:r>
          </a:p>
          <a:p>
            <a:pPr>
              <a:buFont typeface="Arial" panose="020B0604020202020204" pitchFamily="34" charset="0"/>
              <a:buChar char="•"/>
            </a:pPr>
            <a:r>
              <a:rPr lang="en-US" sz="4000" b="1" dirty="0"/>
              <a:t>Remove</a:t>
            </a:r>
            <a:r>
              <a:rPr lang="en-US" sz="4000" dirty="0"/>
              <a:t> any records or even entire variables if they’re more empty than full.</a:t>
            </a:r>
          </a:p>
          <a:p>
            <a:pPr>
              <a:buFont typeface="Arial" panose="020B0604020202020204" pitchFamily="34" charset="0"/>
              <a:buChar char="•"/>
            </a:pPr>
            <a:r>
              <a:rPr lang="en-US" sz="4000" dirty="0"/>
              <a:t>Or </a:t>
            </a:r>
            <a:r>
              <a:rPr lang="en-US" sz="4000" b="1" dirty="0"/>
              <a:t>flag</a:t>
            </a:r>
            <a:r>
              <a:rPr lang="en-US" sz="4000" dirty="0"/>
              <a:t> the missing entries so that downstream models can treat them differently.</a:t>
            </a:r>
          </a:p>
          <a:p>
            <a:r>
              <a:rPr lang="en-US" sz="4000" b="1" dirty="0"/>
              <a:t>Third</a:t>
            </a:r>
            <a:r>
              <a:rPr lang="en-US" sz="4000" dirty="0"/>
              <a:t>, we </a:t>
            </a:r>
            <a:r>
              <a:rPr lang="en-US" sz="4000" b="1" dirty="0"/>
              <a:t>validate and correct data types</a:t>
            </a:r>
            <a:r>
              <a:rPr lang="en-US" sz="4000" dirty="0"/>
              <a:t>.</a:t>
            </a:r>
            <a:br>
              <a:rPr lang="en-US" sz="4000" dirty="0"/>
            </a:br>
            <a:r>
              <a:rPr lang="en-US" sz="4000" dirty="0"/>
              <a:t>Check that numeric readings aren’t accidentally imported as text, and convert date or timestamp fields into a consistent format. A </a:t>
            </a:r>
            <a:r>
              <a:rPr lang="en-US" sz="4000" dirty="0" err="1"/>
              <a:t>misparsed</a:t>
            </a:r>
            <a:r>
              <a:rPr lang="en-US" sz="4000" dirty="0"/>
              <a:t> date can completely derail a time‐series analysis.</a:t>
            </a:r>
          </a:p>
          <a:p>
            <a:r>
              <a:rPr lang="en-US" sz="4000" b="1" dirty="0"/>
              <a:t>Fourth</a:t>
            </a:r>
            <a:r>
              <a:rPr lang="en-US" sz="4000" dirty="0"/>
              <a:t>, we </a:t>
            </a:r>
            <a:r>
              <a:rPr lang="en-US" sz="4000" b="1" dirty="0"/>
              <a:t>detect and treat outliers</a:t>
            </a:r>
            <a:r>
              <a:rPr lang="en-US" sz="4000" dirty="0"/>
              <a:t>.</a:t>
            </a:r>
            <a:br>
              <a:rPr lang="en-US" sz="4000" dirty="0"/>
            </a:br>
            <a:r>
              <a:rPr lang="en-US" sz="4000" dirty="0"/>
              <a:t>Use interquartile-range or Z-score methods to flag extreme test‐duration or failure‐count values. Decide whether to cap them, remove them, or investigate further—sometimes an outlier points to a genuine system fault you need to understand.</a:t>
            </a:r>
          </a:p>
          <a:p>
            <a:r>
              <a:rPr lang="en-US" sz="4000" b="1" dirty="0"/>
              <a:t>Fifth</a:t>
            </a:r>
            <a:r>
              <a:rPr lang="en-US" sz="4000" dirty="0"/>
              <a:t>, we </a:t>
            </a:r>
            <a:r>
              <a:rPr lang="en-US" sz="4000" b="1" dirty="0"/>
              <a:t>standardize and normalize</a:t>
            </a:r>
            <a:r>
              <a:rPr lang="en-US" sz="4000" dirty="0"/>
              <a:t> features.</a:t>
            </a:r>
            <a:br>
              <a:rPr lang="en-US" sz="4000" dirty="0"/>
            </a:br>
            <a:r>
              <a:rPr lang="en-US" sz="4000" dirty="0"/>
              <a:t>Scaling variables—whether via min–max or standard z-scores—ensures that differences in units don’t skew distance-based methods later on. When interpretability matters, retain original units alongside scaled versions.</a:t>
            </a:r>
          </a:p>
          <a:p>
            <a:r>
              <a:rPr lang="en-US" sz="4000" dirty="0"/>
              <a:t>Finally, </a:t>
            </a:r>
            <a:r>
              <a:rPr lang="en-US" sz="4000" b="1" dirty="0"/>
              <a:t>document every transformation</a:t>
            </a:r>
            <a:r>
              <a:rPr lang="en-US" sz="4000" dirty="0"/>
              <a:t>.</a:t>
            </a:r>
            <a:br>
              <a:rPr lang="en-US" sz="4000" dirty="0"/>
            </a:br>
            <a:r>
              <a:rPr lang="en-US" sz="4000" dirty="0"/>
              <a:t>Keep a clear changelog and metadata file that records what you did, when, and why. This audit trail not only helps collaborators reproduce your work, it also builds trust in your findings—vital in any defense analysis.</a:t>
            </a:r>
          </a:p>
          <a:p>
            <a:endParaRPr lang="en-US" sz="4000" dirty="0"/>
          </a:p>
          <a:p>
            <a:r>
              <a:rPr lang="en-US" sz="5400" dirty="0"/>
              <a:t>That’s our cleaning checklist. On the next slide, we’ll jump into a live demo—using either Excel or R—so you can see these steps in action on our sample dataset</a:t>
            </a:r>
            <a:endParaRPr lang="en-US" sz="4000" dirty="0"/>
          </a:p>
          <a:p>
            <a:endParaRPr lang="en-US" dirty="0"/>
          </a:p>
        </p:txBody>
      </p:sp>
      <p:sp>
        <p:nvSpPr>
          <p:cNvPr id="4" name="Slide Number Placeholder 3"/>
          <p:cNvSpPr>
            <a:spLocks noGrp="1"/>
          </p:cNvSpPr>
          <p:nvPr>
            <p:ph type="sldNum" sz="quarter" idx="5"/>
          </p:nvPr>
        </p:nvSpPr>
        <p:spPr/>
        <p:txBody>
          <a:bodyPr/>
          <a:lstStyle/>
          <a:p>
            <a:fld id="{3F67213F-F5DC-470A-A529-DCA4CC90B02C}" type="slidenum">
              <a:rPr lang="en-US" smtClean="0"/>
              <a:t>3</a:t>
            </a:fld>
            <a:endParaRPr lang="en-US"/>
          </a:p>
        </p:txBody>
      </p:sp>
    </p:spTree>
    <p:extLst>
      <p:ext uri="{BB962C8B-B14F-4D97-AF65-F5344CB8AC3E}">
        <p14:creationId xmlns:p14="http://schemas.microsoft.com/office/powerpoint/2010/main" val="2968631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dirty="0"/>
              <a:t>Let’s walk through cleaning and preparing our sample test dataset. Here’s what we’re working with:</a:t>
            </a:r>
            <a:endParaRPr lang="en-US" b="1" dirty="0"/>
          </a:p>
          <a:p>
            <a:endParaRPr lang="en-US" b="1" dirty="0"/>
          </a:p>
          <a:p>
            <a:pPr>
              <a:buFont typeface="+mj-lt"/>
              <a:buNone/>
            </a:pPr>
            <a:r>
              <a:rPr lang="en-US" b="1" dirty="0"/>
              <a:t>Identify Missing Values</a:t>
            </a:r>
          </a:p>
          <a:p>
            <a:pPr>
              <a:buFont typeface="+mj-lt"/>
              <a:buNone/>
            </a:pPr>
            <a:r>
              <a:rPr lang="en-US" dirty="0"/>
              <a:t>Notice that </a:t>
            </a:r>
            <a:r>
              <a:rPr lang="en-US" b="1" dirty="0"/>
              <a:t>A002</a:t>
            </a:r>
            <a:r>
              <a:rPr lang="en-US" dirty="0"/>
              <a:t> has no duration recorded. In Excel, you’d select the </a:t>
            </a:r>
            <a:r>
              <a:rPr lang="en-US" dirty="0" err="1"/>
              <a:t>TestDuration</a:t>
            </a:r>
            <a:r>
              <a:rPr lang="en-US" dirty="0"/>
              <a:t> column, use </a:t>
            </a:r>
            <a:r>
              <a:rPr lang="en-US" b="1" dirty="0"/>
              <a:t>Go To Special → Blanks</a:t>
            </a:r>
            <a:r>
              <a:rPr lang="en-US" dirty="0"/>
              <a:t> to highlight it. In R, you’d run</a:t>
            </a:r>
          </a:p>
          <a:p>
            <a:pPr marL="457200" lvl="1" indent="0">
              <a:buFont typeface="+mj-lt"/>
              <a:buNone/>
            </a:pPr>
            <a:r>
              <a:rPr lang="en-US" dirty="0" err="1"/>
              <a:t>colSums</a:t>
            </a:r>
            <a:r>
              <a:rPr lang="en-US" dirty="0"/>
              <a:t>(is.na(</a:t>
            </a:r>
            <a:r>
              <a:rPr lang="en-US" dirty="0" err="1"/>
              <a:t>df$TestDuration</a:t>
            </a:r>
            <a:r>
              <a:rPr lang="en-US" dirty="0"/>
              <a:t>))</a:t>
            </a:r>
          </a:p>
          <a:p>
            <a:pPr marL="457200" lvl="1" indent="0">
              <a:buFont typeface="+mj-lt"/>
              <a:buNone/>
            </a:pPr>
            <a:endParaRPr lang="en-US" dirty="0"/>
          </a:p>
          <a:p>
            <a:pPr>
              <a:buFont typeface="+mj-lt"/>
              <a:buNone/>
            </a:pPr>
            <a:r>
              <a:rPr lang="en-US" b="1" dirty="0"/>
              <a:t>Impute with Median</a:t>
            </a:r>
          </a:p>
          <a:p>
            <a:pPr>
              <a:buFont typeface="+mj-lt"/>
              <a:buNone/>
            </a:pPr>
            <a:r>
              <a:rPr lang="en-US" dirty="0"/>
              <a:t>To fill A002’s gap, we compute the median of the three known durations: 45, 30, and 55—that’s </a:t>
            </a:r>
            <a:r>
              <a:rPr lang="en-US" b="1" dirty="0"/>
              <a:t>45 minutes</a:t>
            </a:r>
            <a:r>
              <a:rPr lang="en-US" dirty="0"/>
              <a:t>.</a:t>
            </a:r>
            <a:endParaRPr lang="en-US" b="1" dirty="0"/>
          </a:p>
          <a:p>
            <a:pPr>
              <a:buFont typeface="+mj-lt"/>
              <a:buNone/>
            </a:pPr>
            <a:r>
              <a:rPr lang="en-US" dirty="0"/>
              <a:t>=IF( ISBLANK(B2),</a:t>
            </a:r>
          </a:p>
          <a:p>
            <a:pPr>
              <a:buFont typeface="+mj-lt"/>
              <a:buNone/>
            </a:pPr>
            <a:r>
              <a:rPr lang="en-US" dirty="0"/>
              <a:t>MEDIAN( $B$2:$B$100 ),</a:t>
            </a:r>
          </a:p>
          <a:p>
            <a:pPr>
              <a:buFont typeface="+mj-lt"/>
              <a:buNone/>
            </a:pPr>
            <a:r>
              <a:rPr lang="en-US" dirty="0"/>
              <a:t>B2)</a:t>
            </a:r>
          </a:p>
          <a:p>
            <a:pPr>
              <a:buFont typeface="+mj-lt"/>
              <a:buNone/>
            </a:pPr>
            <a:endParaRPr lang="en-US" dirty="0"/>
          </a:p>
          <a:p>
            <a:pPr>
              <a:buFont typeface="+mj-lt"/>
              <a:buNone/>
            </a:pPr>
            <a:r>
              <a:rPr lang="en-US" dirty="0"/>
              <a:t>In R, you would run the following:</a:t>
            </a:r>
          </a:p>
          <a:p>
            <a:pPr>
              <a:buFont typeface="+mj-lt"/>
              <a:buNone/>
            </a:pPr>
            <a:r>
              <a:rPr lang="en-US" dirty="0"/>
              <a:t>med &lt;- median(</a:t>
            </a:r>
            <a:r>
              <a:rPr lang="en-US" dirty="0" err="1"/>
              <a:t>df$TestDuration</a:t>
            </a:r>
            <a:r>
              <a:rPr lang="en-US" dirty="0"/>
              <a:t>, na.rm=TRUE)</a:t>
            </a:r>
          </a:p>
          <a:p>
            <a:pPr>
              <a:buFont typeface="+mj-lt"/>
              <a:buNone/>
            </a:pPr>
            <a:r>
              <a:rPr lang="en-US" dirty="0" err="1"/>
              <a:t>df$TestDuration</a:t>
            </a:r>
            <a:r>
              <a:rPr lang="en-US" dirty="0"/>
              <a:t>[is.na(</a:t>
            </a:r>
            <a:r>
              <a:rPr lang="en-US" dirty="0" err="1"/>
              <a:t>df$TestDuration</a:t>
            </a:r>
            <a:r>
              <a:rPr lang="en-US" dirty="0"/>
              <a:t>)] &lt;- med</a:t>
            </a:r>
          </a:p>
          <a:p>
            <a:pPr>
              <a:buFont typeface="+mj-lt"/>
              <a:buNone/>
            </a:pPr>
            <a:endParaRPr lang="en-US" dirty="0"/>
          </a:p>
          <a:p>
            <a:pPr>
              <a:buFont typeface="+mj-lt"/>
              <a:buNone/>
            </a:pPr>
            <a:r>
              <a:rPr lang="en-US" dirty="0"/>
              <a:t>After this, A002 reads 45.</a:t>
            </a:r>
          </a:p>
          <a:p>
            <a:pPr>
              <a:buFont typeface="+mj-lt"/>
              <a:buNone/>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Validate Data Types</a:t>
            </a:r>
          </a:p>
          <a:p>
            <a:pPr>
              <a:buFont typeface="+mj-lt"/>
              <a:buNone/>
            </a:pPr>
            <a:r>
              <a:rPr lang="en-US" dirty="0"/>
              <a:t>In Excel, make sure </a:t>
            </a:r>
            <a:r>
              <a:rPr lang="en-US" dirty="0" err="1"/>
              <a:t>TestDuration</a:t>
            </a:r>
            <a:r>
              <a:rPr lang="en-US" dirty="0"/>
              <a:t> is formatted as Number, not Text. In R, check with str(df)</a:t>
            </a:r>
          </a:p>
          <a:p>
            <a:pPr>
              <a:buFont typeface="+mj-lt"/>
              <a:buNone/>
            </a:pPr>
            <a:endParaRPr lang="en-US" dirty="0"/>
          </a:p>
          <a:p>
            <a:pPr>
              <a:buFont typeface="+mj-lt"/>
              <a:buAutoNum type="arabicPeriod"/>
            </a:pPr>
            <a:endParaRPr lang="en-US" dirty="0"/>
          </a:p>
          <a:p>
            <a:pPr marL="0" indent="0">
              <a:buFont typeface="Arial" panose="020B0604020202020204" pitchFamily="34" charset="0"/>
              <a:buNone/>
            </a:pPr>
            <a:r>
              <a:rPr lang="en-US" b="1" dirty="0"/>
              <a:t>Detect and Treat Outliers</a:t>
            </a:r>
            <a:endParaRPr lang="en-US" dirty="0"/>
          </a:p>
          <a:p>
            <a:r>
              <a:rPr lang="en-US" dirty="0"/>
              <a:t>Next, we flag any extreme durations. Calculate the </a:t>
            </a:r>
            <a:r>
              <a:rPr lang="en-US" b="1" dirty="0"/>
              <a:t>mean</a:t>
            </a:r>
            <a:r>
              <a:rPr lang="en-US" dirty="0"/>
              <a:t> and </a:t>
            </a:r>
            <a:r>
              <a:rPr lang="en-US" b="1" dirty="0"/>
              <a:t>standard deviation</a:t>
            </a:r>
            <a:r>
              <a:rPr lang="en-US" dirty="0"/>
              <a:t>:</a:t>
            </a:r>
          </a:p>
          <a:p>
            <a:pPr>
              <a:buFont typeface="Arial" panose="020B0604020202020204" pitchFamily="34" charset="0"/>
              <a:buChar char="•"/>
            </a:pPr>
            <a:r>
              <a:rPr lang="en-US" dirty="0"/>
              <a:t>Durations now: 45, 45, 30, 55</a:t>
            </a:r>
          </a:p>
          <a:p>
            <a:pPr>
              <a:buFont typeface="Arial" panose="020B0604020202020204" pitchFamily="34" charset="0"/>
              <a:buChar char="•"/>
            </a:pPr>
            <a:r>
              <a:rPr lang="en-US" dirty="0"/>
              <a:t>Mean ≈ 43.75, SD ≈ 10.31</a:t>
            </a:r>
          </a:p>
          <a:p>
            <a:r>
              <a:rPr lang="en-US" dirty="0"/>
              <a:t>A simple Z-score threshold is |z|&gt;3:</a:t>
            </a:r>
          </a:p>
          <a:p>
            <a:pPr>
              <a:buFont typeface="Arial" panose="020B0604020202020204" pitchFamily="34" charset="0"/>
              <a:buChar char="•"/>
            </a:pPr>
            <a:r>
              <a:rPr lang="en-US" b="1" dirty="0"/>
              <a:t>Excel Z-score formula</a:t>
            </a:r>
            <a:r>
              <a:rPr lang="en-US" dirty="0"/>
              <a:t> in C2:</a:t>
            </a:r>
          </a:p>
          <a:p>
            <a:pPr marL="457200" lvl="1" indent="0" rtl="0">
              <a:buFont typeface="Arial" panose="020B0604020202020204" pitchFamily="34" charset="0"/>
              <a:buNone/>
            </a:pPr>
            <a:endParaRPr lang="en-US" dirty="0"/>
          </a:p>
          <a:p>
            <a:pPr marL="457200" lvl="1" indent="0" rtl="0">
              <a:buFont typeface="Arial" panose="020B0604020202020204" pitchFamily="34" charset="0"/>
              <a:buNone/>
            </a:pPr>
            <a:r>
              <a:rPr lang="en-US" dirty="0"/>
              <a:t>=AVERAGE( $B$2:$B$100 ) </a:t>
            </a:r>
          </a:p>
          <a:p>
            <a:pPr marL="457200" lvl="1" indent="0" rtl="0">
              <a:buFont typeface="Arial" panose="020B0604020202020204" pitchFamily="34" charset="0"/>
              <a:buNone/>
            </a:pPr>
            <a:r>
              <a:rPr lang="en-US" dirty="0"/>
              <a:t>=STDEV.P( $B$2:$B$100 ) </a:t>
            </a:r>
          </a:p>
          <a:p>
            <a:pPr marL="457200" lvl="1" indent="0" rtl="0">
              <a:buFont typeface="Arial" panose="020B0604020202020204" pitchFamily="34" charset="0"/>
              <a:buNone/>
            </a:pPr>
            <a:r>
              <a:rPr lang="en-US" dirty="0"/>
              <a:t>=ABS( (B2 – $D$2) / $D$3 ) &gt; 3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where D2 is the mean, D3 the SD. No value exceeds 3, so we keep all rows.</a:t>
            </a:r>
          </a:p>
          <a:p>
            <a:pPr marL="457200" lvl="1" indent="0" rtl="0">
              <a:buFont typeface="Arial" panose="020B0604020202020204" pitchFamily="34" charset="0"/>
              <a:buNone/>
            </a:pPr>
            <a:endParaRPr lang="en-US" dirty="0"/>
          </a:p>
          <a:p>
            <a:r>
              <a:rPr lang="en-US" b="1" dirty="0"/>
              <a:t>In R</a:t>
            </a:r>
          </a:p>
          <a:p>
            <a:pPr rtl="0"/>
            <a:r>
              <a:rPr lang="en-US" dirty="0" err="1"/>
              <a:t>df$z</a:t>
            </a:r>
            <a:r>
              <a:rPr lang="en-US" dirty="0"/>
              <a:t> &lt;- (</a:t>
            </a:r>
            <a:r>
              <a:rPr lang="en-US" dirty="0" err="1"/>
              <a:t>df$TestDuration</a:t>
            </a:r>
            <a:r>
              <a:rPr lang="en-US" dirty="0"/>
              <a:t> - mean(</a:t>
            </a:r>
            <a:r>
              <a:rPr lang="en-US" dirty="0" err="1"/>
              <a:t>df$TestDuration</a:t>
            </a:r>
            <a:r>
              <a:rPr lang="en-US" dirty="0"/>
              <a:t>)) /</a:t>
            </a:r>
          </a:p>
          <a:p>
            <a:pPr rtl="0"/>
            <a:r>
              <a:rPr lang="en-US" dirty="0"/>
              <a:t>        </a:t>
            </a:r>
            <a:r>
              <a:rPr lang="en-US" dirty="0" err="1"/>
              <a:t>sd</a:t>
            </a:r>
            <a:r>
              <a:rPr lang="en-US" dirty="0"/>
              <a:t>(</a:t>
            </a:r>
            <a:r>
              <a:rPr lang="en-US" dirty="0" err="1"/>
              <a:t>df$TestDuration</a:t>
            </a:r>
            <a:r>
              <a:rPr lang="en-US" dirty="0"/>
              <a:t>)</a:t>
            </a:r>
          </a:p>
          <a:p>
            <a:pPr rtl="0"/>
            <a:r>
              <a:rPr lang="en-US" dirty="0" err="1"/>
              <a:t>df_clean</a:t>
            </a:r>
            <a:r>
              <a:rPr lang="en-US" dirty="0"/>
              <a:t> &lt;- subset(df, abs(z) &lt;= 3)</a:t>
            </a:r>
          </a:p>
          <a:p>
            <a:r>
              <a:rPr lang="en-US" dirty="0"/>
              <a:t>Our cleaned dataset still has all four runs.</a:t>
            </a:r>
          </a:p>
          <a:p>
            <a:endParaRPr lang="en-US" dirty="0"/>
          </a:p>
          <a:p>
            <a:endParaRPr lang="en-US" dirty="0"/>
          </a:p>
          <a:p>
            <a:r>
              <a:rPr lang="en-US" b="1" dirty="0"/>
              <a:t>Document Your Steps</a:t>
            </a:r>
          </a:p>
          <a:p>
            <a:r>
              <a:rPr lang="en-US" dirty="0"/>
              <a:t>Finally, record each change:</a:t>
            </a:r>
          </a:p>
          <a:p>
            <a:pPr>
              <a:buFont typeface="Arial" panose="020B0604020202020204" pitchFamily="34" charset="0"/>
              <a:buChar char="•"/>
            </a:pPr>
            <a:r>
              <a:rPr lang="en-US" dirty="0"/>
              <a:t>A002 imputed to 45 min</a:t>
            </a:r>
          </a:p>
          <a:p>
            <a:pPr>
              <a:buFont typeface="Arial" panose="020B0604020202020204" pitchFamily="34" charset="0"/>
              <a:buChar char="•"/>
            </a:pPr>
            <a:r>
              <a:rPr lang="en-US" dirty="0"/>
              <a:t>No outliers removed</a:t>
            </a:r>
          </a:p>
          <a:p>
            <a:pPr>
              <a:buFont typeface="Arial" panose="020B0604020202020204" pitchFamily="34" charset="0"/>
              <a:buChar char="•"/>
            </a:pPr>
            <a:r>
              <a:rPr lang="en-US" dirty="0"/>
              <a:t>Data types confirmed numeric</a:t>
            </a:r>
          </a:p>
          <a:p>
            <a:r>
              <a:rPr lang="en-US" dirty="0"/>
              <a:t>Keeping this log ensures reproducibility—critical for defense analyses.</a:t>
            </a:r>
          </a:p>
          <a:p>
            <a:endParaRPr lang="en-US" dirty="0"/>
          </a:p>
          <a:p>
            <a:r>
              <a:rPr lang="en-US" dirty="0"/>
              <a:t>“With our data cleaned, typed correctly, and free of extreme anomalies, we’re now ready to move on to summary statistics and deeper EDA. Let’s continue!”</a:t>
            </a:r>
          </a:p>
          <a:p>
            <a:endParaRPr lang="en-US" dirty="0"/>
          </a:p>
        </p:txBody>
      </p:sp>
      <p:sp>
        <p:nvSpPr>
          <p:cNvPr id="4" name="Slide Number Placeholder 3"/>
          <p:cNvSpPr>
            <a:spLocks noGrp="1"/>
          </p:cNvSpPr>
          <p:nvPr>
            <p:ph type="sldNum" sz="quarter" idx="5"/>
          </p:nvPr>
        </p:nvSpPr>
        <p:spPr/>
        <p:txBody>
          <a:bodyPr/>
          <a:lstStyle/>
          <a:p>
            <a:fld id="{3F67213F-F5DC-470A-A529-DCA4CC90B02C}" type="slidenum">
              <a:rPr lang="en-US" smtClean="0"/>
              <a:t>4</a:t>
            </a:fld>
            <a:endParaRPr lang="en-US"/>
          </a:p>
        </p:txBody>
      </p:sp>
    </p:spTree>
    <p:extLst>
      <p:ext uri="{BB962C8B-B14F-4D97-AF65-F5344CB8AC3E}">
        <p14:creationId xmlns:p14="http://schemas.microsoft.com/office/powerpoint/2010/main" val="1867374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Now that we have a cleaned and properly formatted dataset, we can now generate some </a:t>
            </a:r>
            <a:r>
              <a:rPr lang="en-US" sz="5400" b="1" dirty="0"/>
              <a:t>Summary Statistics</a:t>
            </a:r>
            <a:r>
              <a:rPr lang="en-US" sz="5400" dirty="0"/>
              <a:t>. These metrics give you a quick, quantitative </a:t>
            </a:r>
            <a:r>
              <a:rPr lang="en-US" sz="5400" b="1" dirty="0"/>
              <a:t>snapshot</a:t>
            </a:r>
            <a:r>
              <a:rPr lang="en-US" sz="5400" dirty="0"/>
              <a:t> of your data, revealing its center, spread, and overall shape before you dive deeper.</a:t>
            </a:r>
          </a:p>
          <a:p>
            <a:r>
              <a:rPr lang="en-US" sz="5400" dirty="0"/>
              <a:t>First up, </a:t>
            </a:r>
            <a:r>
              <a:rPr lang="en-US" sz="5400" b="1" dirty="0"/>
              <a:t>Central Tendency</a:t>
            </a:r>
            <a:r>
              <a:rPr lang="en-US" sz="5400" dirty="0"/>
              <a:t>.</a:t>
            </a:r>
          </a:p>
          <a:p>
            <a:pPr>
              <a:buFont typeface="Arial" panose="020B0604020202020204" pitchFamily="34" charset="0"/>
              <a:buChar char="•"/>
            </a:pPr>
            <a:r>
              <a:rPr lang="en-US" sz="5400" dirty="0"/>
              <a:t>The </a:t>
            </a:r>
            <a:r>
              <a:rPr lang="en-US" sz="5400" b="1" dirty="0"/>
              <a:t>mean</a:t>
            </a:r>
            <a:r>
              <a:rPr lang="en-US" sz="5400" dirty="0"/>
              <a:t> is the arithmetic average—think of it as the ‘typical’ test-run duration.</a:t>
            </a:r>
          </a:p>
          <a:p>
            <a:pPr>
              <a:buFont typeface="Arial" panose="020B0604020202020204" pitchFamily="34" charset="0"/>
              <a:buChar char="•"/>
            </a:pPr>
            <a:r>
              <a:rPr lang="en-US" sz="5400" dirty="0"/>
              <a:t>The </a:t>
            </a:r>
            <a:r>
              <a:rPr lang="en-US" sz="5400" b="1" dirty="0"/>
              <a:t>median</a:t>
            </a:r>
            <a:r>
              <a:rPr lang="en-US" sz="5400" dirty="0"/>
              <a:t> is the middle value, which guards against skew from a few extreme tests.</a:t>
            </a:r>
          </a:p>
          <a:p>
            <a:pPr>
              <a:buFont typeface="Arial" panose="020B0604020202020204" pitchFamily="34" charset="0"/>
              <a:buChar char="•"/>
            </a:pPr>
            <a:r>
              <a:rPr lang="en-US" sz="5400" dirty="0"/>
              <a:t>And the </a:t>
            </a:r>
            <a:r>
              <a:rPr lang="en-US" sz="5400" b="1" dirty="0"/>
              <a:t>mode</a:t>
            </a:r>
            <a:r>
              <a:rPr lang="en-US" sz="5400" dirty="0"/>
              <a:t> tells you the most frequently occurring outcome—useful when discrete events repeat, such as failure counts.</a:t>
            </a:r>
          </a:p>
          <a:p>
            <a:r>
              <a:rPr lang="en-US" sz="5400" dirty="0"/>
              <a:t>Next, </a:t>
            </a:r>
            <a:r>
              <a:rPr lang="en-US" sz="5400" b="1" dirty="0"/>
              <a:t>Dispersion</a:t>
            </a:r>
            <a:r>
              <a:rPr lang="en-US" sz="5400" dirty="0"/>
              <a:t>.</a:t>
            </a:r>
          </a:p>
          <a:p>
            <a:pPr>
              <a:buFont typeface="Arial" panose="020B0604020202020204" pitchFamily="34" charset="0"/>
              <a:buChar char="•"/>
            </a:pPr>
            <a:r>
              <a:rPr lang="en-US" sz="5400" dirty="0"/>
              <a:t>The </a:t>
            </a:r>
            <a:r>
              <a:rPr lang="en-US" sz="5400" b="1" dirty="0"/>
              <a:t>range</a:t>
            </a:r>
            <a:r>
              <a:rPr lang="en-US" sz="5400" dirty="0"/>
              <a:t> (max minus min) shows your full spread—say, from the shortest patrol to the longest.</a:t>
            </a:r>
          </a:p>
          <a:p>
            <a:pPr>
              <a:buFont typeface="Arial" panose="020B0604020202020204" pitchFamily="34" charset="0"/>
              <a:buChar char="•"/>
            </a:pPr>
            <a:r>
              <a:rPr lang="en-US" sz="5400" b="1" dirty="0"/>
              <a:t>Variance</a:t>
            </a:r>
            <a:r>
              <a:rPr lang="en-US" sz="5400" dirty="0"/>
              <a:t> and </a:t>
            </a:r>
            <a:r>
              <a:rPr lang="en-US" sz="5400" b="1" dirty="0"/>
              <a:t>standard deviation</a:t>
            </a:r>
            <a:r>
              <a:rPr lang="en-US" sz="5400" dirty="0"/>
              <a:t> quantify how tightly your data cluster around the mean. A high standard deviation in sortie times, for instance, flags inconsistent mission lengths.</a:t>
            </a:r>
          </a:p>
          <a:p>
            <a:pPr>
              <a:buFont typeface="Arial" panose="020B0604020202020204" pitchFamily="34" charset="0"/>
              <a:buChar char="•"/>
            </a:pPr>
            <a:r>
              <a:rPr lang="en-US" sz="5400" dirty="0"/>
              <a:t>The </a:t>
            </a:r>
            <a:r>
              <a:rPr lang="en-US" sz="5400" b="1" dirty="0"/>
              <a:t>interquartile range</a:t>
            </a:r>
            <a:r>
              <a:rPr lang="en-US" sz="5400" dirty="0"/>
              <a:t>, or IQR, hones in on the middle 50% of values—helpful when you want to ignore extreme outliers.</a:t>
            </a:r>
          </a:p>
          <a:p>
            <a:r>
              <a:rPr lang="en-US" sz="5400" dirty="0"/>
              <a:t>Finally, the </a:t>
            </a:r>
            <a:r>
              <a:rPr lang="en-US" sz="5400" b="1" dirty="0"/>
              <a:t>Shape</a:t>
            </a:r>
            <a:r>
              <a:rPr lang="en-US" sz="5400" dirty="0"/>
              <a:t> of your distribution.</a:t>
            </a:r>
          </a:p>
          <a:p>
            <a:pPr>
              <a:buFont typeface="Arial" panose="020B0604020202020204" pitchFamily="34" charset="0"/>
              <a:buChar char="•"/>
            </a:pPr>
            <a:r>
              <a:rPr lang="en-US" sz="5400" b="1" dirty="0"/>
              <a:t>Skewness</a:t>
            </a:r>
            <a:r>
              <a:rPr lang="en-US" sz="5400" dirty="0"/>
              <a:t> measures asymmetry—does your data lean toward unusually long test runs?</a:t>
            </a:r>
          </a:p>
          <a:p>
            <a:pPr>
              <a:buFont typeface="Arial" panose="020B0604020202020204" pitchFamily="34" charset="0"/>
              <a:buChar char="•"/>
            </a:pPr>
            <a:r>
              <a:rPr lang="en-US" sz="5400" b="1" dirty="0"/>
              <a:t>Kurtosis</a:t>
            </a:r>
            <a:r>
              <a:rPr lang="en-US" sz="5400" dirty="0"/>
              <a:t> assesses ‘</a:t>
            </a:r>
            <a:r>
              <a:rPr lang="en-US" sz="5400" dirty="0" err="1"/>
              <a:t>tailedness</a:t>
            </a:r>
            <a:r>
              <a:rPr lang="en-US" sz="5400" dirty="0"/>
              <a:t>,’ telling you whether extreme events occur more often than a normal curve predicts.</a:t>
            </a:r>
          </a:p>
          <a:p>
            <a:r>
              <a:rPr lang="en-US" sz="5400" dirty="0"/>
              <a:t>Together, these summary statistics help you </a:t>
            </a:r>
            <a:r>
              <a:rPr lang="en-US" sz="5400" b="1" dirty="0"/>
              <a:t>detect anomalies</a:t>
            </a:r>
            <a:r>
              <a:rPr lang="en-US" sz="5400" dirty="0"/>
              <a:t>, </a:t>
            </a:r>
            <a:r>
              <a:rPr lang="en-US" sz="5400" b="1" dirty="0"/>
              <a:t>understand variability</a:t>
            </a:r>
            <a:r>
              <a:rPr lang="en-US" sz="5400" dirty="0"/>
              <a:t>, and </a:t>
            </a:r>
            <a:r>
              <a:rPr lang="en-US" sz="5400" b="1" dirty="0"/>
              <a:t>inform planning</a:t>
            </a:r>
            <a:r>
              <a:rPr lang="en-US" sz="5400" dirty="0"/>
              <a:t> in defense operations. On our next slide, we’ll jump into a live demo in both R and Excel so you can see these numbers computed and interpreted </a:t>
            </a:r>
          </a:p>
          <a:p>
            <a:endParaRPr lang="en-US" dirty="0"/>
          </a:p>
        </p:txBody>
      </p:sp>
      <p:sp>
        <p:nvSpPr>
          <p:cNvPr id="4" name="Slide Number Placeholder 3"/>
          <p:cNvSpPr>
            <a:spLocks noGrp="1"/>
          </p:cNvSpPr>
          <p:nvPr>
            <p:ph type="sldNum" sz="quarter" idx="5"/>
          </p:nvPr>
        </p:nvSpPr>
        <p:spPr/>
        <p:txBody>
          <a:bodyPr/>
          <a:lstStyle/>
          <a:p>
            <a:fld id="{3F67213F-F5DC-470A-A529-DCA4CC90B02C}" type="slidenum">
              <a:rPr lang="en-US" smtClean="0"/>
              <a:t>5</a:t>
            </a:fld>
            <a:endParaRPr lang="en-US"/>
          </a:p>
        </p:txBody>
      </p:sp>
    </p:spTree>
    <p:extLst>
      <p:ext uri="{BB962C8B-B14F-4D97-AF65-F5344CB8AC3E}">
        <p14:creationId xmlns:p14="http://schemas.microsoft.com/office/powerpoint/2010/main" val="1015283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Mean ≈ 43.8 min</a:t>
            </a:r>
            <a:r>
              <a:rPr lang="en-US" dirty="0"/>
              <a:t>: average test run length</a:t>
            </a:r>
          </a:p>
          <a:p>
            <a:r>
              <a:rPr lang="en-US" b="1" dirty="0"/>
              <a:t>Median = 45 min</a:t>
            </a:r>
            <a:r>
              <a:rPr lang="en-US" dirty="0"/>
              <a:t>: distribution is slightly left-skewed</a:t>
            </a:r>
          </a:p>
          <a:p>
            <a:r>
              <a:rPr lang="en-US" b="1" dirty="0"/>
              <a:t>Std Dev ≈ 10.3 min</a:t>
            </a:r>
            <a:r>
              <a:rPr lang="en-US" dirty="0"/>
              <a:t>: moderate variability</a:t>
            </a:r>
          </a:p>
          <a:p>
            <a:r>
              <a:rPr lang="en-US" b="1" dirty="0"/>
              <a:t>IQR = 12.5 min</a:t>
            </a:r>
            <a:r>
              <a:rPr lang="en-US" dirty="0"/>
              <a:t>: middle 50% of tests span 12.5 minutes</a:t>
            </a:r>
          </a:p>
          <a:p>
            <a:endParaRPr lang="en-US" dirty="0"/>
          </a:p>
        </p:txBody>
      </p:sp>
      <p:sp>
        <p:nvSpPr>
          <p:cNvPr id="4" name="Slide Number Placeholder 3"/>
          <p:cNvSpPr>
            <a:spLocks noGrp="1"/>
          </p:cNvSpPr>
          <p:nvPr>
            <p:ph type="sldNum" sz="quarter" idx="5"/>
          </p:nvPr>
        </p:nvSpPr>
        <p:spPr/>
        <p:txBody>
          <a:bodyPr/>
          <a:lstStyle/>
          <a:p>
            <a:fld id="{3F67213F-F5DC-470A-A529-DCA4CC90B02C}" type="slidenum">
              <a:rPr lang="en-US" smtClean="0"/>
              <a:t>6</a:t>
            </a:fld>
            <a:endParaRPr lang="en-US"/>
          </a:p>
        </p:txBody>
      </p:sp>
    </p:spTree>
    <p:extLst>
      <p:ext uri="{BB962C8B-B14F-4D97-AF65-F5344CB8AC3E}">
        <p14:creationId xmlns:p14="http://schemas.microsoft.com/office/powerpoint/2010/main" val="327871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200" dirty="0"/>
              <a:t>On this slide, we introduce four fundamental chart types in exploratory analysis:</a:t>
            </a:r>
          </a:p>
          <a:p>
            <a:pPr>
              <a:buFont typeface="+mj-lt"/>
              <a:buAutoNum type="arabicPeriod"/>
            </a:pPr>
            <a:r>
              <a:rPr lang="en-US" sz="7200" b="1" dirty="0"/>
              <a:t>Histograms</a:t>
            </a:r>
            <a:r>
              <a:rPr lang="en-US" sz="7200" dirty="0"/>
              <a:t> let us visualize the full distribution of a variable—spotting skew or multiple peaks.</a:t>
            </a:r>
          </a:p>
          <a:p>
            <a:pPr>
              <a:buFont typeface="+mj-lt"/>
              <a:buAutoNum type="arabicPeriod"/>
            </a:pPr>
            <a:r>
              <a:rPr lang="en-US" sz="7200" b="1" dirty="0"/>
              <a:t>Box Plots</a:t>
            </a:r>
            <a:r>
              <a:rPr lang="en-US" sz="7200" dirty="0"/>
              <a:t> condense key percentiles and make outliers immediately visible, and when grouped, they let you compare distributions side by side.</a:t>
            </a:r>
          </a:p>
          <a:p>
            <a:pPr>
              <a:buFont typeface="+mj-lt"/>
              <a:buAutoNum type="arabicPeriod"/>
            </a:pPr>
            <a:r>
              <a:rPr lang="en-US" sz="7200" b="1" dirty="0"/>
              <a:t>Scatter Plots</a:t>
            </a:r>
            <a:r>
              <a:rPr lang="en-US" sz="7200" dirty="0"/>
              <a:t> uncover relationships or trends between two metrics, for instance whether high temperatures correlate with more failures.</a:t>
            </a:r>
          </a:p>
          <a:p>
            <a:pPr>
              <a:buFont typeface="+mj-lt"/>
              <a:buAutoNum type="arabicPeriod"/>
            </a:pPr>
            <a:r>
              <a:rPr lang="en-US" sz="7200" b="1" dirty="0"/>
              <a:t>Heatmaps or Correlation Matrices</a:t>
            </a:r>
            <a:r>
              <a:rPr lang="en-US" sz="7200" dirty="0"/>
              <a:t> show all pairwise correlations, helping us identify which variables move together and which might be redundant for modeling.</a:t>
            </a:r>
          </a:p>
          <a:p>
            <a:r>
              <a:rPr lang="en-US" sz="7200" dirty="0"/>
              <a:t>Each of these visual tools provides different lenses on your data, ensuring you uncover patterns before you proceed with more advanced analyses.</a:t>
            </a:r>
          </a:p>
          <a:p>
            <a:endParaRPr lang="en-US" dirty="0"/>
          </a:p>
        </p:txBody>
      </p:sp>
      <p:sp>
        <p:nvSpPr>
          <p:cNvPr id="4" name="Slide Number Placeholder 3"/>
          <p:cNvSpPr>
            <a:spLocks noGrp="1"/>
          </p:cNvSpPr>
          <p:nvPr>
            <p:ph type="sldNum" sz="quarter" idx="5"/>
          </p:nvPr>
        </p:nvSpPr>
        <p:spPr/>
        <p:txBody>
          <a:bodyPr/>
          <a:lstStyle/>
          <a:p>
            <a:fld id="{3F67213F-F5DC-470A-A529-DCA4CC90B02C}" type="slidenum">
              <a:rPr lang="en-US" smtClean="0"/>
              <a:t>7</a:t>
            </a:fld>
            <a:endParaRPr lang="en-US"/>
          </a:p>
        </p:txBody>
      </p:sp>
    </p:spTree>
    <p:extLst>
      <p:ext uri="{BB962C8B-B14F-4D97-AF65-F5344CB8AC3E}">
        <p14:creationId xmlns:p14="http://schemas.microsoft.com/office/powerpoint/2010/main" val="1209857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jump into a live demo using our CSV:</a:t>
            </a:r>
          </a:p>
          <a:p>
            <a:pPr>
              <a:buFont typeface="+mj-lt"/>
              <a:buAutoNum type="arabicPeriod"/>
            </a:pPr>
            <a:r>
              <a:rPr lang="en-US" b="1" dirty="0"/>
              <a:t>Histogram:</a:t>
            </a:r>
            <a:endParaRPr lang="en-US" dirty="0"/>
          </a:p>
          <a:p>
            <a:pPr marL="457200" lvl="1" indent="0">
              <a:buFont typeface="+mj-lt"/>
              <a:buNone/>
            </a:pPr>
            <a:r>
              <a:rPr lang="en-US" b="1" dirty="0"/>
              <a:t>R:</a:t>
            </a:r>
            <a:r>
              <a:rPr lang="en-US" dirty="0"/>
              <a:t> hist(</a:t>
            </a:r>
            <a:r>
              <a:rPr lang="en-US" dirty="0" err="1"/>
              <a:t>df$TestDurationMin</a:t>
            </a:r>
            <a:r>
              <a:rPr lang="en-US" dirty="0"/>
              <a:t>, main="Duration Distribution", </a:t>
            </a:r>
            <a:r>
              <a:rPr lang="en-US" dirty="0" err="1"/>
              <a:t>xlab</a:t>
            </a:r>
            <a:r>
              <a:rPr lang="en-US" dirty="0"/>
              <a:t>="Minutes")</a:t>
            </a:r>
            <a:br>
              <a:rPr lang="en-US" dirty="0"/>
            </a:br>
            <a:r>
              <a:rPr lang="en-US" dirty="0"/>
              <a:t>We see most tests cluster around 30–45 minutes, with a tail extending longer.</a:t>
            </a:r>
          </a:p>
          <a:p>
            <a:pPr marL="457200" lvl="1" indent="0">
              <a:buFont typeface="+mj-lt"/>
              <a:buNone/>
            </a:pPr>
            <a:r>
              <a:rPr lang="en-US" b="1" dirty="0"/>
              <a:t>Excel:</a:t>
            </a:r>
            <a:r>
              <a:rPr lang="en-US" dirty="0"/>
              <a:t> Use the Histogram chart wizard on the </a:t>
            </a:r>
            <a:r>
              <a:rPr lang="en-US" dirty="0" err="1"/>
              <a:t>TestDurationMin</a:t>
            </a:r>
            <a:r>
              <a:rPr lang="en-US" dirty="0"/>
              <a:t> column.</a:t>
            </a:r>
          </a:p>
          <a:p>
            <a:pPr>
              <a:buFont typeface="+mj-lt"/>
              <a:buAutoNum type="arabicPeriod"/>
            </a:pPr>
            <a:r>
              <a:rPr lang="en-US" b="1" dirty="0"/>
              <a:t>Box Plot by System:</a:t>
            </a:r>
            <a:endParaRPr lang="en-US" dirty="0"/>
          </a:p>
          <a:p>
            <a:pPr marL="457200" lvl="1" indent="0">
              <a:buFont typeface="+mj-lt"/>
              <a:buNone/>
            </a:pPr>
            <a:r>
              <a:rPr lang="en-US" b="1" dirty="0"/>
              <a:t>R:</a:t>
            </a:r>
            <a:r>
              <a:rPr lang="en-US" dirty="0"/>
              <a:t> boxplot(</a:t>
            </a:r>
            <a:r>
              <a:rPr lang="en-US" dirty="0" err="1"/>
              <a:t>TestDurationMin</a:t>
            </a:r>
            <a:r>
              <a:rPr lang="en-US" dirty="0"/>
              <a:t> ~ </a:t>
            </a:r>
            <a:r>
              <a:rPr lang="en-US" dirty="0" err="1"/>
              <a:t>SystemType</a:t>
            </a:r>
            <a:r>
              <a:rPr lang="en-US" dirty="0"/>
              <a:t>, data=df, main="Duration by System")</a:t>
            </a:r>
            <a:br>
              <a:rPr lang="en-US" dirty="0"/>
            </a:br>
            <a:r>
              <a:rPr lang="en-US" dirty="0"/>
              <a:t>Notice that Missile tests tend to have longer durations than drones.</a:t>
            </a:r>
          </a:p>
          <a:p>
            <a:pPr marL="457200" lvl="1" indent="0">
              <a:buFont typeface="+mj-lt"/>
              <a:buNone/>
            </a:pPr>
            <a:r>
              <a:rPr lang="en-US" b="1" dirty="0"/>
              <a:t>Excel:</a:t>
            </a:r>
            <a:r>
              <a:rPr lang="en-US" dirty="0"/>
              <a:t> Select </a:t>
            </a:r>
            <a:r>
              <a:rPr lang="en-US" dirty="0" err="1"/>
              <a:t>SystemType</a:t>
            </a:r>
            <a:r>
              <a:rPr lang="en-US" dirty="0"/>
              <a:t> and </a:t>
            </a:r>
            <a:r>
              <a:rPr lang="en-US" dirty="0" err="1"/>
              <a:t>TestDurationMin</a:t>
            </a:r>
            <a:r>
              <a:rPr lang="en-US" dirty="0"/>
              <a:t> columns, then insert a Box &amp; Whisker chart.</a:t>
            </a:r>
          </a:p>
          <a:p>
            <a:pPr>
              <a:buFont typeface="+mj-lt"/>
              <a:buAutoNum type="arabicPeriod"/>
            </a:pPr>
            <a:r>
              <a:rPr lang="en-US" b="1" dirty="0"/>
              <a:t>Scatter Plot (</a:t>
            </a:r>
            <a:r>
              <a:rPr lang="en-US" b="1" dirty="0" err="1"/>
              <a:t>EnvTemp</a:t>
            </a:r>
            <a:r>
              <a:rPr lang="en-US" b="1" dirty="0"/>
              <a:t> vs. Failures):</a:t>
            </a:r>
            <a:endParaRPr lang="en-US" dirty="0"/>
          </a:p>
          <a:p>
            <a:pPr marL="457200" lvl="1" indent="0">
              <a:buFont typeface="+mj-lt"/>
              <a:buNone/>
            </a:pPr>
            <a:r>
              <a:rPr lang="en-US" b="1" dirty="0"/>
              <a:t>R:</a:t>
            </a:r>
            <a:r>
              <a:rPr lang="en-US" dirty="0"/>
              <a:t> plot(</a:t>
            </a:r>
            <a:r>
              <a:rPr lang="en-US" dirty="0" err="1"/>
              <a:t>df$EnvTempC</a:t>
            </a:r>
            <a:r>
              <a:rPr lang="en-US" dirty="0"/>
              <a:t>, </a:t>
            </a:r>
            <a:r>
              <a:rPr lang="en-US" dirty="0" err="1"/>
              <a:t>df$FailureCount</a:t>
            </a:r>
            <a:r>
              <a:rPr lang="en-US" dirty="0"/>
              <a:t>, </a:t>
            </a:r>
            <a:r>
              <a:rPr lang="en-US" dirty="0" err="1"/>
              <a:t>xlab</a:t>
            </a:r>
            <a:r>
              <a:rPr lang="en-US" dirty="0"/>
              <a:t>="Environment Temp (C)", </a:t>
            </a:r>
            <a:r>
              <a:rPr lang="en-US" dirty="0" err="1"/>
              <a:t>ylab</a:t>
            </a:r>
            <a:r>
              <a:rPr lang="en-US" dirty="0"/>
              <a:t>="Failure Count")</a:t>
            </a:r>
            <a:br>
              <a:rPr lang="en-US" dirty="0"/>
            </a:br>
            <a:r>
              <a:rPr lang="en-US" dirty="0"/>
              <a:t>We can eyeball whether hotter conditions lead to more failures.</a:t>
            </a:r>
          </a:p>
          <a:p>
            <a:pPr marL="457200" lvl="1" indent="0">
              <a:buFont typeface="+mj-lt"/>
              <a:buNone/>
            </a:pPr>
            <a:r>
              <a:rPr lang="en-US" b="1" dirty="0"/>
              <a:t>Excel:</a:t>
            </a:r>
            <a:r>
              <a:rPr lang="en-US" dirty="0"/>
              <a:t> Insert a Scatter chart using </a:t>
            </a:r>
            <a:r>
              <a:rPr lang="en-US" dirty="0" err="1"/>
              <a:t>EnvTempC</a:t>
            </a:r>
            <a:r>
              <a:rPr lang="en-US" dirty="0"/>
              <a:t> on X and </a:t>
            </a:r>
            <a:r>
              <a:rPr lang="en-US" dirty="0" err="1"/>
              <a:t>FailureCount</a:t>
            </a:r>
            <a:r>
              <a:rPr lang="en-US" dirty="0"/>
              <a:t> on Y.</a:t>
            </a:r>
          </a:p>
          <a:p>
            <a:pPr>
              <a:buFont typeface="+mj-lt"/>
              <a:buAutoNum type="arabicPeriod"/>
            </a:pPr>
            <a:r>
              <a:rPr lang="en-US" b="1" dirty="0"/>
              <a:t>Correlation Heatmap:</a:t>
            </a:r>
            <a:endParaRPr lang="en-US" dirty="0"/>
          </a:p>
          <a:p>
            <a:pPr marL="457200" lvl="1" indent="0">
              <a:buFont typeface="+mj-lt"/>
              <a:buNone/>
            </a:pPr>
            <a:r>
              <a:rPr lang="en-US" b="1" dirty="0"/>
              <a:t>R:</a:t>
            </a:r>
            <a:endParaRPr lang="en-US" dirty="0"/>
          </a:p>
          <a:p>
            <a:pPr marL="457200" lvl="1" indent="0" rtl="0">
              <a:buFont typeface="+mj-lt"/>
              <a:buNone/>
            </a:pPr>
            <a:r>
              <a:rPr lang="en-US" dirty="0" err="1"/>
              <a:t>cor_mat</a:t>
            </a:r>
            <a:r>
              <a:rPr lang="en-US" dirty="0"/>
              <a:t> &lt;- </a:t>
            </a:r>
            <a:r>
              <a:rPr lang="en-US" dirty="0" err="1"/>
              <a:t>cor</a:t>
            </a:r>
            <a:r>
              <a:rPr lang="en-US" dirty="0"/>
              <a:t>(df[, c("TestDurationMin","FailureCount","AccuracyPct","EnvTempC","OperatorExpYears")]) heatmap(</a:t>
            </a:r>
            <a:r>
              <a:rPr lang="en-US" dirty="0" err="1"/>
              <a:t>cor_mat</a:t>
            </a:r>
            <a:r>
              <a:rPr lang="en-US" dirty="0"/>
              <a:t>, main="Correlation Matrix") </a:t>
            </a:r>
          </a:p>
          <a:p>
            <a:pPr marL="457200" lvl="1" indent="0">
              <a:buFont typeface="+mj-lt"/>
              <a:buNone/>
            </a:pPr>
            <a:r>
              <a:rPr lang="en-US" b="1" dirty="0"/>
              <a:t>Excel:</a:t>
            </a:r>
            <a:r>
              <a:rPr lang="en-US" dirty="0"/>
              <a:t> Build a grid computing =CORREL() for each variable pair, then apply conditional formatting with a diverging color scale.</a:t>
            </a:r>
          </a:p>
          <a:p>
            <a:pPr marL="457200" lvl="1" indent="0">
              <a:buFont typeface="+mj-lt"/>
              <a:buNone/>
            </a:pPr>
            <a:endParaRPr lang="en-US" dirty="0"/>
          </a:p>
          <a:p>
            <a:r>
              <a:rPr lang="en-US" dirty="0"/>
              <a:t>As you see, visualizations in both R and Excel quickly convey insights—distribution shapes, group differences, relationships, and overall variable interdependencies. These are invaluable for guiding your next analysis steps</a:t>
            </a:r>
          </a:p>
          <a:p>
            <a:endParaRPr lang="en-US" dirty="0"/>
          </a:p>
        </p:txBody>
      </p:sp>
      <p:sp>
        <p:nvSpPr>
          <p:cNvPr id="4" name="Slide Number Placeholder 3"/>
          <p:cNvSpPr>
            <a:spLocks noGrp="1"/>
          </p:cNvSpPr>
          <p:nvPr>
            <p:ph type="sldNum" sz="quarter" idx="5"/>
          </p:nvPr>
        </p:nvSpPr>
        <p:spPr/>
        <p:txBody>
          <a:bodyPr/>
          <a:lstStyle/>
          <a:p>
            <a:fld id="{3F67213F-F5DC-470A-A529-DCA4CC90B02C}" type="slidenum">
              <a:rPr lang="en-US" smtClean="0"/>
              <a:t>8</a:t>
            </a:fld>
            <a:endParaRPr lang="en-US"/>
          </a:p>
        </p:txBody>
      </p:sp>
    </p:spTree>
    <p:extLst>
      <p:ext uri="{BB962C8B-B14F-4D97-AF65-F5344CB8AC3E}">
        <p14:creationId xmlns:p14="http://schemas.microsoft.com/office/powerpoint/2010/main" val="404108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381000"/>
            <a:ext cx="1246076" cy="572089"/>
          </a:xfrm>
          <a:prstGeom prst="rect">
            <a:avLst/>
          </a:prstGeom>
        </p:spPr>
      </p:pic>
      <p:sp>
        <p:nvSpPr>
          <p:cNvPr id="11" name="Text Placeholder 2"/>
          <p:cNvSpPr>
            <a:spLocks noGrp="1"/>
          </p:cNvSpPr>
          <p:nvPr>
            <p:ph type="body" sz="quarter" idx="17" hasCustomPrompt="1"/>
          </p:nvPr>
        </p:nvSpPr>
        <p:spPr>
          <a:xfrm>
            <a:off x="476250" y="1286385"/>
            <a:ext cx="11239500" cy="1008194"/>
          </a:xfrm>
          <a:prstGeom prst="rect">
            <a:avLst/>
          </a:prstGeom>
        </p:spPr>
        <p:txBody>
          <a:bodyPr>
            <a:normAutofit/>
          </a:bodyPr>
          <a:lstStyle>
            <a:lvl1pPr marL="0" indent="0" algn="ctr">
              <a:buNone/>
              <a:defRPr lang="en-US" sz="2400" b="1" kern="1200" baseline="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add presentation title</a:t>
            </a:r>
          </a:p>
        </p:txBody>
      </p:sp>
      <p:sp>
        <p:nvSpPr>
          <p:cNvPr id="12" name="Text Placeholder 2"/>
          <p:cNvSpPr>
            <a:spLocks noGrp="1"/>
          </p:cNvSpPr>
          <p:nvPr>
            <p:ph type="body" sz="quarter" idx="18" hasCustomPrompt="1"/>
          </p:nvPr>
        </p:nvSpPr>
        <p:spPr>
          <a:xfrm>
            <a:off x="476250" y="2457959"/>
            <a:ext cx="11239500" cy="694760"/>
          </a:xfrm>
          <a:prstGeom prst="rect">
            <a:avLst/>
          </a:prstGeom>
        </p:spPr>
        <p:txBody>
          <a:bodyPr>
            <a:normAutofit/>
          </a:bodyPr>
          <a:lstStyle>
            <a:lvl1pPr marL="0" indent="0" algn="ctr">
              <a:buNone/>
              <a:defRPr lang="en-US" sz="1800" b="0" kern="1200" baseline="0" dirty="0">
                <a:solidFill>
                  <a:schemeClr val="tx1"/>
                </a:solidFill>
                <a:latin typeface="+mn-lt"/>
                <a:ea typeface="+mn-ea"/>
                <a:cs typeface="+mn-cs"/>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add authors</a:t>
            </a:r>
          </a:p>
        </p:txBody>
      </p:sp>
      <p:sp>
        <p:nvSpPr>
          <p:cNvPr id="14" name="Text Placeholder 2"/>
          <p:cNvSpPr>
            <a:spLocks noGrp="1"/>
          </p:cNvSpPr>
          <p:nvPr>
            <p:ph type="body" sz="quarter" idx="19" hasCustomPrompt="1"/>
          </p:nvPr>
        </p:nvSpPr>
        <p:spPr>
          <a:xfrm>
            <a:off x="476250" y="3297381"/>
            <a:ext cx="11239500" cy="457200"/>
          </a:xfrm>
          <a:prstGeom prst="rect">
            <a:avLst/>
          </a:prstGeom>
        </p:spPr>
        <p:txBody>
          <a:bodyPr>
            <a:normAutofit/>
          </a:bodyPr>
          <a:lstStyle>
            <a:lvl1pPr marL="0" indent="0" algn="ctr">
              <a:buNone/>
              <a:defRPr lang="en-US" sz="1351" kern="1200" baseline="0" dirty="0">
                <a:solidFill>
                  <a:schemeClr val="tx1"/>
                </a:solidFill>
                <a:latin typeface="+mn-lt"/>
                <a:ea typeface="+mn-ea"/>
                <a:cs typeface="+mn-cs"/>
              </a:defRPr>
            </a:lvl1pPr>
          </a:lstStyle>
          <a:p>
            <a:pPr lvl="0"/>
            <a:r>
              <a:rPr lang="en-US" dirty="0"/>
              <a:t>Click to add date</a:t>
            </a:r>
          </a:p>
        </p:txBody>
      </p:sp>
      <p:sp>
        <p:nvSpPr>
          <p:cNvPr id="15" name="Rectangle 22">
            <a:extLst>
              <a:ext uri="{FF2B5EF4-FFF2-40B4-BE49-F238E27FC236}">
                <a16:creationId xmlns:a16="http://schemas.microsoft.com/office/drawing/2014/main" id="{C7F24847-BE67-4D91-999C-2CC927041E60}"/>
              </a:ext>
            </a:extLst>
          </p:cNvPr>
          <p:cNvSpPr>
            <a:spLocks noChangeArrowheads="1"/>
          </p:cNvSpPr>
          <p:nvPr userDrawn="1"/>
        </p:nvSpPr>
        <p:spPr bwMode="auto">
          <a:xfrm>
            <a:off x="3524250" y="5770125"/>
            <a:ext cx="5143500" cy="838201"/>
          </a:xfrm>
          <a:prstGeom prst="rect">
            <a:avLst/>
          </a:prstGeom>
          <a:noFill/>
          <a:ln w="9525">
            <a:noFill/>
            <a:miter lim="800000"/>
            <a:headEnd/>
            <a:tailEnd/>
          </a:ln>
        </p:spPr>
        <p:txBody>
          <a:bodyPr/>
          <a:lstStyle/>
          <a:p>
            <a:pPr algn="ctr"/>
            <a:r>
              <a:rPr lang="en-US" sz="2400" b="1" kern="1200" dirty="0">
                <a:solidFill>
                  <a:srgbClr val="000000"/>
                </a:solidFill>
                <a:latin typeface="+mj-lt"/>
                <a:ea typeface="+mn-ea"/>
                <a:cs typeface="+mn-cs"/>
              </a:rPr>
              <a:t>Institute for Defense</a:t>
            </a:r>
            <a:r>
              <a:rPr lang="en-US" sz="2400" b="1" kern="1200" baseline="0" dirty="0">
                <a:solidFill>
                  <a:srgbClr val="000000"/>
                </a:solidFill>
                <a:latin typeface="+mj-lt"/>
                <a:ea typeface="+mn-ea"/>
                <a:cs typeface="+mn-cs"/>
              </a:rPr>
              <a:t> Analyses</a:t>
            </a:r>
            <a:br>
              <a:rPr lang="en-US" sz="2400" b="1" kern="1200" dirty="0">
                <a:solidFill>
                  <a:srgbClr val="000000"/>
                </a:solidFill>
                <a:latin typeface="+mj-lt"/>
                <a:ea typeface="+mn-ea"/>
                <a:cs typeface="+mn-cs"/>
              </a:rPr>
            </a:br>
            <a:r>
              <a:rPr lang="en-US" sz="1400" kern="1200" dirty="0">
                <a:solidFill>
                  <a:srgbClr val="000000"/>
                </a:solidFill>
                <a:latin typeface="+mj-lt"/>
                <a:ea typeface="+mn-ea"/>
                <a:cs typeface="+mn-cs"/>
              </a:rPr>
              <a:t>730 East Glebe Road </a:t>
            </a:r>
            <a:r>
              <a:rPr lang="en-US" sz="1200" kern="1200" dirty="0">
                <a:solidFill>
                  <a:srgbClr val="980038"/>
                </a:solidFill>
                <a:latin typeface="+mj-lt"/>
                <a:ea typeface="+mn-ea"/>
                <a:cs typeface="+mn-cs"/>
                <a:sym typeface="Wingdings" pitchFamily="2" charset="2"/>
              </a:rPr>
              <a:t></a:t>
            </a:r>
            <a:r>
              <a:rPr lang="en-US" sz="1051" kern="1200" dirty="0">
                <a:solidFill>
                  <a:srgbClr val="000000"/>
                </a:solidFill>
                <a:latin typeface="+mj-lt"/>
                <a:ea typeface="+mn-ea"/>
                <a:cs typeface="+mn-cs"/>
              </a:rPr>
              <a:t> </a:t>
            </a:r>
            <a:r>
              <a:rPr lang="en-US" sz="1400" kern="1200" dirty="0">
                <a:solidFill>
                  <a:srgbClr val="000000"/>
                </a:solidFill>
                <a:latin typeface="+mj-lt"/>
                <a:ea typeface="+mn-ea"/>
                <a:cs typeface="+mn-cs"/>
              </a:rPr>
              <a:t>Alexandria, Virginia 22305</a:t>
            </a:r>
          </a:p>
        </p:txBody>
      </p:sp>
    </p:spTree>
    <p:extLst>
      <p:ext uri="{BB962C8B-B14F-4D97-AF65-F5344CB8AC3E}">
        <p14:creationId xmlns:p14="http://schemas.microsoft.com/office/powerpoint/2010/main" val="4067638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12908" y="311286"/>
            <a:ext cx="11566185" cy="812258"/>
          </a:xfrm>
          <a:prstGeom prst="rect">
            <a:avLst/>
          </a:prstGeom>
        </p:spPr>
        <p:txBody>
          <a:bodyPr/>
          <a:lstStyle>
            <a:lvl1pPr>
              <a:defRPr/>
            </a:lvl1pPr>
          </a:lstStyle>
          <a:p>
            <a:r>
              <a:rPr lang="en-US" dirty="0"/>
              <a:t>Click to add slide title</a:t>
            </a:r>
          </a:p>
        </p:txBody>
      </p:sp>
      <p:sp>
        <p:nvSpPr>
          <p:cNvPr id="22" name="Text Placeholder 21"/>
          <p:cNvSpPr>
            <a:spLocks noGrp="1"/>
          </p:cNvSpPr>
          <p:nvPr>
            <p:ph type="body" sz="quarter" idx="10"/>
          </p:nvPr>
        </p:nvSpPr>
        <p:spPr>
          <a:xfrm>
            <a:off x="767658" y="1230513"/>
            <a:ext cx="10656684" cy="5024372"/>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401268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0" name="Title 10"/>
          <p:cNvSpPr>
            <a:spLocks noGrp="1"/>
          </p:cNvSpPr>
          <p:nvPr>
            <p:ph type="title" hasCustomPrompt="1"/>
          </p:nvPr>
        </p:nvSpPr>
        <p:spPr>
          <a:xfrm>
            <a:off x="312908" y="311286"/>
            <a:ext cx="11566185" cy="812258"/>
          </a:xfrm>
          <a:prstGeom prst="rect">
            <a:avLst/>
          </a:prstGeom>
        </p:spPr>
        <p:txBody>
          <a:bodyPr/>
          <a:lstStyle>
            <a:lvl1pPr>
              <a:defRPr/>
            </a:lvl1pPr>
          </a:lstStyle>
          <a:p>
            <a:r>
              <a:rPr lang="en-US" dirty="0"/>
              <a:t>Click to add slide title</a:t>
            </a:r>
          </a:p>
        </p:txBody>
      </p:sp>
      <p:sp>
        <p:nvSpPr>
          <p:cNvPr id="28" name="Text Placeholder 27"/>
          <p:cNvSpPr>
            <a:spLocks noGrp="1"/>
          </p:cNvSpPr>
          <p:nvPr>
            <p:ph type="body" sz="quarter" idx="10"/>
          </p:nvPr>
        </p:nvSpPr>
        <p:spPr>
          <a:xfrm>
            <a:off x="749106" y="1225920"/>
            <a:ext cx="10693788" cy="49609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6842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Text">
    <p:spTree>
      <p:nvGrpSpPr>
        <p:cNvPr id="1" name=""/>
        <p:cNvGrpSpPr/>
        <p:nvPr/>
      </p:nvGrpSpPr>
      <p:grpSpPr>
        <a:xfrm>
          <a:off x="0" y="0"/>
          <a:ext cx="0" cy="0"/>
          <a:chOff x="0" y="0"/>
          <a:chExt cx="0" cy="0"/>
        </a:xfrm>
      </p:grpSpPr>
      <p:sp>
        <p:nvSpPr>
          <p:cNvPr id="9" name="Text Placeholder 3"/>
          <p:cNvSpPr>
            <a:spLocks noGrp="1"/>
          </p:cNvSpPr>
          <p:nvPr>
            <p:ph type="body" sz="half" idx="10" hasCustomPrompt="1"/>
          </p:nvPr>
        </p:nvSpPr>
        <p:spPr>
          <a:xfrm flipH="1">
            <a:off x="7152245" y="1216873"/>
            <a:ext cx="4255089" cy="5023422"/>
          </a:xfrm>
          <a:prstGeom prst="rect">
            <a:avLst/>
          </a:prstGeom>
        </p:spPr>
        <p:txBody>
          <a:bodyPr>
            <a:normAutofit/>
          </a:bodyPr>
          <a:lstStyle>
            <a:lvl1pPr marL="0" indent="0">
              <a:buNone/>
              <a:defRPr sz="20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7" name="Title 16"/>
          <p:cNvSpPr>
            <a:spLocks noGrp="1"/>
          </p:cNvSpPr>
          <p:nvPr>
            <p:ph type="title" hasCustomPrompt="1"/>
          </p:nvPr>
        </p:nvSpPr>
        <p:spPr>
          <a:xfrm>
            <a:off x="312908" y="311286"/>
            <a:ext cx="11566185" cy="812258"/>
          </a:xfrm>
          <a:prstGeom prst="rect">
            <a:avLst/>
          </a:prstGeom>
        </p:spPr>
        <p:txBody>
          <a:bodyPr/>
          <a:lstStyle>
            <a:lvl1pPr>
              <a:defRPr/>
            </a:lvl1pPr>
          </a:lstStyle>
          <a:p>
            <a:r>
              <a:rPr lang="en-US" dirty="0"/>
              <a:t>Click to add slide title</a:t>
            </a:r>
          </a:p>
        </p:txBody>
      </p:sp>
      <p:sp>
        <p:nvSpPr>
          <p:cNvPr id="25" name="Text Placeholder 4"/>
          <p:cNvSpPr>
            <a:spLocks noGrp="1"/>
          </p:cNvSpPr>
          <p:nvPr>
            <p:ph type="body" sz="quarter" idx="11"/>
          </p:nvPr>
        </p:nvSpPr>
        <p:spPr>
          <a:xfrm>
            <a:off x="749165" y="1226601"/>
            <a:ext cx="6235700" cy="5022850"/>
          </a:xfrm>
        </p:spPr>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10452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Bullets">
    <p:spTree>
      <p:nvGrpSpPr>
        <p:cNvPr id="1" name=""/>
        <p:cNvGrpSpPr/>
        <p:nvPr/>
      </p:nvGrpSpPr>
      <p:grpSpPr>
        <a:xfrm>
          <a:off x="0" y="0"/>
          <a:ext cx="0" cy="0"/>
          <a:chOff x="0" y="0"/>
          <a:chExt cx="0" cy="0"/>
        </a:xfrm>
      </p:grpSpPr>
      <p:sp>
        <p:nvSpPr>
          <p:cNvPr id="9" name="Text Placeholder 3"/>
          <p:cNvSpPr>
            <a:spLocks noGrp="1"/>
          </p:cNvSpPr>
          <p:nvPr>
            <p:ph type="body" sz="half" idx="10" hasCustomPrompt="1"/>
          </p:nvPr>
        </p:nvSpPr>
        <p:spPr>
          <a:xfrm flipH="1">
            <a:off x="768350" y="1226601"/>
            <a:ext cx="4255089" cy="5023422"/>
          </a:xfrm>
          <a:prstGeom prst="rect">
            <a:avLst/>
          </a:prstGeom>
        </p:spPr>
        <p:txBody>
          <a:bodyPr>
            <a:normAutofit/>
          </a:bodyPr>
          <a:lstStyle>
            <a:lvl1pPr marL="0" indent="0">
              <a:buNone/>
              <a:defRPr sz="20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text</a:t>
            </a:r>
          </a:p>
        </p:txBody>
      </p:sp>
      <p:sp>
        <p:nvSpPr>
          <p:cNvPr id="17" name="Title 16"/>
          <p:cNvSpPr>
            <a:spLocks noGrp="1"/>
          </p:cNvSpPr>
          <p:nvPr>
            <p:ph type="title" hasCustomPrompt="1"/>
          </p:nvPr>
        </p:nvSpPr>
        <p:spPr>
          <a:xfrm>
            <a:off x="312908" y="311286"/>
            <a:ext cx="11566185" cy="812258"/>
          </a:xfrm>
          <a:prstGeom prst="rect">
            <a:avLst/>
          </a:prstGeom>
        </p:spPr>
        <p:txBody>
          <a:bodyPr/>
          <a:lstStyle>
            <a:lvl1pPr>
              <a:defRPr/>
            </a:lvl1pPr>
          </a:lstStyle>
          <a:p>
            <a:r>
              <a:rPr lang="en-US" dirty="0"/>
              <a:t>Click to add slide title</a:t>
            </a:r>
          </a:p>
        </p:txBody>
      </p:sp>
      <p:sp>
        <p:nvSpPr>
          <p:cNvPr id="5" name="Text Placeholder 4"/>
          <p:cNvSpPr>
            <a:spLocks noGrp="1"/>
          </p:cNvSpPr>
          <p:nvPr>
            <p:ph type="body" sz="quarter" idx="11"/>
          </p:nvPr>
        </p:nvSpPr>
        <p:spPr>
          <a:xfrm>
            <a:off x="5175250" y="1227138"/>
            <a:ext cx="6235700" cy="5022850"/>
          </a:xfrm>
        </p:spPr>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80438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223959"/>
            <a:ext cx="5157787" cy="823912"/>
          </a:xfrm>
          <a:prstGeom prst="rect">
            <a:avLst/>
          </a:prstGeo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heading</a:t>
            </a:r>
          </a:p>
        </p:txBody>
      </p:sp>
      <p:sp>
        <p:nvSpPr>
          <p:cNvPr id="4" name="Content Placeholder 3"/>
          <p:cNvSpPr>
            <a:spLocks noGrp="1"/>
          </p:cNvSpPr>
          <p:nvPr>
            <p:ph sz="half" idx="2"/>
          </p:nvPr>
        </p:nvSpPr>
        <p:spPr>
          <a:xfrm>
            <a:off x="839788" y="2047871"/>
            <a:ext cx="5157787" cy="4083424"/>
          </a:xfrm>
          <a:prstGeom prst="rect">
            <a:avLst/>
          </a:prstGeom>
        </p:spPr>
        <p:txBody>
          <a:bodyPr/>
          <a:lstStyle>
            <a:lvl1pPr marL="0" indent="0">
              <a:buNone/>
              <a:defRPr/>
            </a:lvl1pPr>
          </a:lstStyle>
          <a:p>
            <a:pPr lvl="0"/>
            <a:r>
              <a:rPr lang="en-US"/>
              <a:t>Click to edit Master text styles</a:t>
            </a:r>
          </a:p>
        </p:txBody>
      </p:sp>
      <p:sp>
        <p:nvSpPr>
          <p:cNvPr id="5" name="Text Placeholder 4"/>
          <p:cNvSpPr>
            <a:spLocks noGrp="1"/>
          </p:cNvSpPr>
          <p:nvPr>
            <p:ph type="body" sz="quarter" idx="3" hasCustomPrompt="1"/>
          </p:nvPr>
        </p:nvSpPr>
        <p:spPr>
          <a:xfrm>
            <a:off x="6172200" y="1223959"/>
            <a:ext cx="5183188" cy="823912"/>
          </a:xfrm>
          <a:prstGeom prst="rect">
            <a:avLst/>
          </a:prstGeom>
        </p:spPr>
        <p:txBody>
          <a:bodyPr anchor="b"/>
          <a:lstStyle>
            <a:lvl1pPr marL="0" indent="0" algn="ctr">
              <a:buNone/>
              <a:defRPr sz="24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heading</a:t>
            </a:r>
          </a:p>
        </p:txBody>
      </p:sp>
      <p:sp>
        <p:nvSpPr>
          <p:cNvPr id="6" name="Content Placeholder 5"/>
          <p:cNvSpPr>
            <a:spLocks noGrp="1"/>
          </p:cNvSpPr>
          <p:nvPr>
            <p:ph sz="quarter" idx="4"/>
          </p:nvPr>
        </p:nvSpPr>
        <p:spPr>
          <a:xfrm>
            <a:off x="6172200" y="2047871"/>
            <a:ext cx="5183188" cy="4083424"/>
          </a:xfrm>
          <a:prstGeom prst="rect">
            <a:avLst/>
          </a:prstGeom>
        </p:spPr>
        <p:txBody>
          <a:bodyPr/>
          <a:lstStyle>
            <a:lvl1pPr marL="0" indent="0">
              <a:buNone/>
              <a:defRPr/>
            </a:lvl1pPr>
          </a:lstStyle>
          <a:p>
            <a:pPr lvl="0"/>
            <a:r>
              <a:rPr lang="en-US"/>
              <a:t>Click to edit Master text styles</a:t>
            </a:r>
          </a:p>
        </p:txBody>
      </p:sp>
      <p:sp>
        <p:nvSpPr>
          <p:cNvPr id="12" name="Title 11"/>
          <p:cNvSpPr>
            <a:spLocks noGrp="1"/>
          </p:cNvSpPr>
          <p:nvPr>
            <p:ph type="title" hasCustomPrompt="1"/>
          </p:nvPr>
        </p:nvSpPr>
        <p:spPr>
          <a:xfrm>
            <a:off x="312908" y="311286"/>
            <a:ext cx="11566185" cy="812258"/>
          </a:xfrm>
          <a:prstGeom prst="rect">
            <a:avLst/>
          </a:prstGeom>
        </p:spPr>
        <p:txBody>
          <a:bodyPr/>
          <a:lstStyle>
            <a:lvl1pPr>
              <a:defRPr/>
            </a:lvl1pPr>
          </a:lstStyle>
          <a:p>
            <a:r>
              <a:rPr lang="en-US" dirty="0"/>
              <a:t>Click to add slide title</a:t>
            </a:r>
          </a:p>
        </p:txBody>
      </p:sp>
    </p:spTree>
    <p:extLst>
      <p:ext uri="{BB962C8B-B14F-4D97-AF65-F5344CB8AC3E}">
        <p14:creationId xmlns:p14="http://schemas.microsoft.com/office/powerpoint/2010/main" val="2333392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09900" y="1220824"/>
            <a:ext cx="6172200" cy="371110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itle 8"/>
          <p:cNvSpPr>
            <a:spLocks noGrp="1"/>
          </p:cNvSpPr>
          <p:nvPr>
            <p:ph type="title" hasCustomPrompt="1"/>
          </p:nvPr>
        </p:nvSpPr>
        <p:spPr>
          <a:xfrm>
            <a:off x="312908" y="311286"/>
            <a:ext cx="11566185" cy="812258"/>
          </a:xfrm>
          <a:prstGeom prst="rect">
            <a:avLst/>
          </a:prstGeom>
        </p:spPr>
        <p:txBody>
          <a:bodyPr/>
          <a:lstStyle>
            <a:lvl1pPr>
              <a:defRPr baseline="0"/>
            </a:lvl1pPr>
          </a:lstStyle>
          <a:p>
            <a:r>
              <a:rPr lang="en-US" dirty="0"/>
              <a:t>Click to add slide title</a:t>
            </a:r>
          </a:p>
        </p:txBody>
      </p:sp>
      <p:sp>
        <p:nvSpPr>
          <p:cNvPr id="11" name="Text Placeholder 10"/>
          <p:cNvSpPr>
            <a:spLocks noGrp="1"/>
          </p:cNvSpPr>
          <p:nvPr>
            <p:ph type="body" sz="quarter" idx="10" hasCustomPrompt="1"/>
          </p:nvPr>
        </p:nvSpPr>
        <p:spPr>
          <a:xfrm>
            <a:off x="1633538" y="5078413"/>
            <a:ext cx="9544050" cy="1157287"/>
          </a:xfrm>
        </p:spPr>
        <p:txBody>
          <a:bodyPr/>
          <a:lstStyle>
            <a:lvl1pPr marL="0" indent="0">
              <a:buNone/>
              <a:defRPr/>
            </a:lvl1pPr>
            <a:lvl2pPr>
              <a:defRPr/>
            </a:lvl2pPr>
          </a:lstStyle>
          <a:p>
            <a:pPr lvl="0"/>
            <a:r>
              <a:rPr lang="en-US" dirty="0"/>
              <a:t>Click to add text</a:t>
            </a:r>
          </a:p>
        </p:txBody>
      </p:sp>
    </p:spTree>
    <p:extLst>
      <p:ext uri="{BB962C8B-B14F-4D97-AF65-F5344CB8AC3E}">
        <p14:creationId xmlns:p14="http://schemas.microsoft.com/office/powerpoint/2010/main" val="3385523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12742" y="311286"/>
            <a:ext cx="11266351" cy="659675"/>
          </a:xfrm>
          <a:prstGeom prst="rect">
            <a:avLst/>
          </a:prstGeom>
        </p:spPr>
        <p:txBody>
          <a:bodyPr/>
          <a:lstStyle>
            <a:lvl1pPr>
              <a:defRPr baseline="0"/>
            </a:lvl1pPr>
          </a:lstStyle>
          <a:p>
            <a:r>
              <a:rPr lang="en-US" dirty="0"/>
              <a:t>Click to add slide title</a:t>
            </a:r>
          </a:p>
        </p:txBody>
      </p:sp>
    </p:spTree>
    <p:extLst>
      <p:ext uri="{BB962C8B-B14F-4D97-AF65-F5344CB8AC3E}">
        <p14:creationId xmlns:p14="http://schemas.microsoft.com/office/powerpoint/2010/main" val="2263152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B12AFD45-6D1D-4E68-A2BA-7134D7FF7576}"/>
              </a:ext>
            </a:extLst>
          </p:cNvPr>
          <p:cNvSpPr txBox="1">
            <a:spLocks/>
          </p:cNvSpPr>
          <p:nvPr userDrawn="1"/>
        </p:nvSpPr>
        <p:spPr>
          <a:xfrm>
            <a:off x="476250" y="26771"/>
            <a:ext cx="11239501" cy="301322"/>
          </a:xfrm>
          <a:prstGeom prst="rect">
            <a:avLst/>
          </a:prstGeom>
        </p:spPr>
        <p:txBody>
          <a:bodyPr>
            <a:noAutofit/>
          </a:bodyPr>
          <a:lstStyle>
            <a:lvl1pPr marL="0" indent="0" algn="ctr" defTabSz="685783" rtl="0" eaLnBrk="1" latinLnBrk="0" hangingPunct="1">
              <a:lnSpc>
                <a:spcPct val="100000"/>
              </a:lnSpc>
              <a:spcBef>
                <a:spcPts val="600"/>
              </a:spcBef>
              <a:spcAft>
                <a:spcPts val="600"/>
              </a:spcAft>
              <a:buFont typeface="Arial" panose="020B0604020202020204" pitchFamily="34" charset="0"/>
              <a:buNone/>
              <a:defRPr lang="en-US" sz="1800" b="1" kern="1200" baseline="0" dirty="0">
                <a:solidFill>
                  <a:srgbClr val="98002E"/>
                </a:solidFill>
                <a:latin typeface="+mn-lt"/>
                <a:ea typeface="+mn-ea"/>
                <a:cs typeface="+mn-cs"/>
              </a:defRPr>
            </a:lvl1pPr>
            <a:lvl2pPr marL="342891" indent="-171446" algn="l" defTabSz="685783" rtl="0" eaLnBrk="1" latinLnBrk="0" hangingPunct="1">
              <a:lnSpc>
                <a:spcPct val="90000"/>
              </a:lnSpc>
              <a:spcBef>
                <a:spcPts val="375"/>
              </a:spcBef>
              <a:buFont typeface="Franklin Gothic Book" panose="020B0503020102020204" pitchFamily="34" charset="0"/>
              <a:buChar char="–"/>
              <a:defRPr sz="2000" kern="1200">
                <a:solidFill>
                  <a:schemeClr val="tx1"/>
                </a:solidFill>
                <a:latin typeface="+mn-lt"/>
                <a:ea typeface="+mn-ea"/>
                <a:cs typeface="+mn-cs"/>
              </a:defRPr>
            </a:lvl2pPr>
            <a:lvl3pPr marL="514338" indent="-171446" algn="l" defTabSz="685783" rtl="0" eaLnBrk="1" latinLnBrk="0" hangingPunct="1">
              <a:lnSpc>
                <a:spcPct val="90000"/>
              </a:lnSpc>
              <a:spcBef>
                <a:spcPts val="375"/>
              </a:spcBef>
              <a:buFont typeface="Courier New" panose="02070309020205020404" pitchFamily="49" charset="0"/>
              <a:buChar char="o"/>
              <a:defRPr sz="1800" kern="1200">
                <a:solidFill>
                  <a:schemeClr val="tx1"/>
                </a:solidFill>
                <a:latin typeface="+mn-lt"/>
                <a:ea typeface="+mn-ea"/>
                <a:cs typeface="+mn-cs"/>
              </a:defRPr>
            </a:lvl3pPr>
            <a:lvl4pPr marL="685783" indent="-171446" algn="l" defTabSz="685783" rtl="0" eaLnBrk="1" latinLnBrk="0" hangingPunct="1">
              <a:lnSpc>
                <a:spcPct val="90000"/>
              </a:lnSpc>
              <a:spcBef>
                <a:spcPts val="375"/>
              </a:spcBef>
              <a:buFont typeface="Wingdings" panose="05000000000000000000" pitchFamily="2" charset="2"/>
              <a:buChar char="Ø"/>
              <a:defRPr sz="1600" kern="1200">
                <a:solidFill>
                  <a:schemeClr val="tx1"/>
                </a:solidFill>
                <a:latin typeface="+mn-lt"/>
                <a:ea typeface="+mn-ea"/>
                <a:cs typeface="+mn-cs"/>
              </a:defRPr>
            </a:lvl4pPr>
            <a:lvl5pPr marL="900091" indent="-214308" algn="l" defTabSz="685783" rtl="0" eaLnBrk="1" latinLnBrk="0" hangingPunct="1">
              <a:lnSpc>
                <a:spcPct val="90000"/>
              </a:lnSpc>
              <a:spcBef>
                <a:spcPts val="375"/>
              </a:spcBef>
              <a:buFont typeface="Wingdings" panose="05000000000000000000" pitchFamily="2" charset="2"/>
              <a:buChar char="Ø"/>
              <a:defRPr sz="12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endParaRPr lang="en-US" dirty="0"/>
          </a:p>
        </p:txBody>
      </p:sp>
      <p:sp>
        <p:nvSpPr>
          <p:cNvPr id="5" name="Text Placeholder 6">
            <a:extLst>
              <a:ext uri="{FF2B5EF4-FFF2-40B4-BE49-F238E27FC236}">
                <a16:creationId xmlns:a16="http://schemas.microsoft.com/office/drawing/2014/main" id="{3BC033DE-F5D7-4392-9AA3-04DF2472DB4D}"/>
              </a:ext>
            </a:extLst>
          </p:cNvPr>
          <p:cNvSpPr txBox="1">
            <a:spLocks/>
          </p:cNvSpPr>
          <p:nvPr userDrawn="1"/>
        </p:nvSpPr>
        <p:spPr>
          <a:xfrm>
            <a:off x="1432943" y="6487758"/>
            <a:ext cx="9326114" cy="304800"/>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800" b="1" kern="1200" baseline="0" dirty="0">
                <a:solidFill>
                  <a:srgbClr val="98002E"/>
                </a:solidFill>
                <a:latin typeface="+mn-lt"/>
                <a:ea typeface="+mn-ea"/>
                <a:cs typeface="+mn-cs"/>
              </a:defRPr>
            </a:lvl1pPr>
            <a:lvl2pPr marL="457200" indent="-228600" algn="l" defTabSz="914400" rtl="0" eaLnBrk="1" latinLnBrk="0" hangingPunct="1">
              <a:lnSpc>
                <a:spcPct val="90000"/>
              </a:lnSpc>
              <a:spcBef>
                <a:spcPts val="500"/>
              </a:spcBef>
              <a:buFont typeface="Franklin Gothic Book" panose="020B0503020102020204" pitchFamily="34" charset="0"/>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500"/>
              </a:spcBef>
              <a:buFont typeface="Wingdings" panose="05000000000000000000" pitchFamily="2" charset="2"/>
              <a:buChar char="Ø"/>
              <a:defRPr sz="1800" kern="1200">
                <a:solidFill>
                  <a:schemeClr val="tx1"/>
                </a:solidFill>
                <a:latin typeface="+mn-lt"/>
                <a:ea typeface="+mn-ea"/>
                <a:cs typeface="+mn-cs"/>
              </a:defRPr>
            </a:lvl4pPr>
            <a:lvl5pPr marL="1200150" indent="-285750" algn="l" defTabSz="914400" rtl="0" eaLnBrk="1" latinLnBrk="0" hangingPunct="1">
              <a:lnSpc>
                <a:spcPct val="90000"/>
              </a:lnSpc>
              <a:spcBef>
                <a:spcPts val="500"/>
              </a:spcBef>
              <a:buFont typeface="Wingdings" panose="05000000000000000000" pitchFamily="2" charset="2"/>
              <a:buChar char="Ø"/>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738517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Title Placeholder 15"/>
          <p:cNvSpPr>
            <a:spLocks noGrp="1"/>
          </p:cNvSpPr>
          <p:nvPr>
            <p:ph type="title"/>
          </p:nvPr>
        </p:nvSpPr>
        <p:spPr>
          <a:xfrm>
            <a:off x="312908" y="311286"/>
            <a:ext cx="11566185" cy="8122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2" name="Text Placeholder 1"/>
          <p:cNvSpPr>
            <a:spLocks noGrp="1"/>
          </p:cNvSpPr>
          <p:nvPr>
            <p:ph type="body" idx="1"/>
          </p:nvPr>
        </p:nvSpPr>
        <p:spPr>
          <a:xfrm>
            <a:off x="763235" y="1209472"/>
            <a:ext cx="10665530" cy="502919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2" name="Slide Number Placeholder 2"/>
          <p:cNvSpPr txBox="1">
            <a:spLocks/>
          </p:cNvSpPr>
          <p:nvPr userDrawn="1"/>
        </p:nvSpPr>
        <p:spPr>
          <a:xfrm>
            <a:off x="11407334" y="6378700"/>
            <a:ext cx="479865" cy="2507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8DDE87-FADA-4B92-9BFD-BF708B477B5D}" type="slidenum">
              <a:rPr lang="en-US" sz="1200" b="0" smtClean="0"/>
              <a:pPr/>
              <a:t>‹#›</a:t>
            </a:fld>
            <a:endParaRPr lang="en-US" sz="1200" b="0" dirty="0"/>
          </a:p>
        </p:txBody>
      </p:sp>
      <p:grpSp>
        <p:nvGrpSpPr>
          <p:cNvPr id="8" name="Group 7"/>
          <p:cNvGrpSpPr/>
          <p:nvPr userDrawn="1"/>
        </p:nvGrpSpPr>
        <p:grpSpPr>
          <a:xfrm>
            <a:off x="10730373" y="6324600"/>
            <a:ext cx="676962" cy="381000"/>
            <a:chOff x="7857438" y="6324600"/>
            <a:chExt cx="676962" cy="381000"/>
          </a:xfrm>
        </p:grpSpPr>
        <p:cxnSp>
          <p:nvCxnSpPr>
            <p:cNvPr id="9" name="Straight Connector 8"/>
            <p:cNvCxnSpPr/>
            <p:nvPr userDrawn="1"/>
          </p:nvCxnSpPr>
          <p:spPr>
            <a:xfrm>
              <a:off x="8534400" y="6324600"/>
              <a:ext cx="0" cy="38100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857438" y="6378700"/>
              <a:ext cx="594190" cy="272800"/>
            </a:xfrm>
            <a:prstGeom prst="rect">
              <a:avLst/>
            </a:prstGeom>
          </p:spPr>
        </p:pic>
      </p:grpSp>
    </p:spTree>
    <p:extLst>
      <p:ext uri="{BB962C8B-B14F-4D97-AF65-F5344CB8AC3E}">
        <p14:creationId xmlns:p14="http://schemas.microsoft.com/office/powerpoint/2010/main" val="2084730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7" r:id="rId7"/>
    <p:sldLayoutId id="2147483654" r:id="rId8"/>
    <p:sldLayoutId id="2147483661" r:id="rId9"/>
  </p:sldLayoutIdLst>
  <p:hf sldNum="0" hdr="0" ftr="0" dt="0"/>
  <p:txStyles>
    <p:titleStyle>
      <a:lvl1pPr algn="l" defTabSz="914400" rtl="0" eaLnBrk="1" latinLnBrk="0" hangingPunct="1">
        <a:lnSpc>
          <a:spcPct val="100000"/>
        </a:lnSpc>
        <a:spcBef>
          <a:spcPct val="0"/>
        </a:spcBef>
        <a:buNone/>
        <a:defRPr sz="2400" b="1"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Franklin Gothic Book" panose="020B0503020102020204" pitchFamily="34" charset="0"/>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500"/>
        </a:spcBef>
        <a:buFont typeface="Wingdings" panose="05000000000000000000" pitchFamily="2" charset="2"/>
        <a:buChar char="Ø"/>
        <a:defRPr sz="1800" kern="1200">
          <a:solidFill>
            <a:schemeClr val="tx1"/>
          </a:solidFill>
          <a:latin typeface="+mn-lt"/>
          <a:ea typeface="+mn-ea"/>
          <a:cs typeface="+mn-cs"/>
        </a:defRPr>
      </a:lvl4pPr>
      <a:lvl5pPr marL="1200150" indent="-285750" algn="l" defTabSz="914400" rtl="0" eaLnBrk="1" latinLnBrk="0" hangingPunct="1">
        <a:lnSpc>
          <a:spcPct val="90000"/>
        </a:lnSpc>
        <a:spcBef>
          <a:spcPts val="500"/>
        </a:spcBef>
        <a:buFont typeface="Wingdings" panose="05000000000000000000" pitchFamily="2" charset="2"/>
        <a:buChar char="Ø"/>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hyperlink" Target="https://www.scalablepath.com/data-science/exploratory-data-analysi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ext">
            <a:extLst>
              <a:ext uri="{FF2B5EF4-FFF2-40B4-BE49-F238E27FC236}">
                <a16:creationId xmlns:a16="http://schemas.microsoft.com/office/drawing/2014/main" id="{DD1EE94F-69A9-45F0-BD8D-D52B948903DB}"/>
              </a:ext>
            </a:extLst>
          </p:cNvPr>
          <p:cNvPicPr>
            <a:picLocks noChangeAspect="1" noChangeArrowheads="1"/>
          </p:cNvPicPr>
          <p:nvPr/>
        </p:nvPicPr>
        <p:blipFill rotWithShape="1">
          <a:blip r:embed="rId3" cstate="print">
            <a:alphaModFix amt="20000"/>
            <a:extLst>
              <a:ext uri="{28A0092B-C50C-407E-A947-70E740481C1C}">
                <a14:useLocalDpi xmlns:a14="http://schemas.microsoft.com/office/drawing/2010/main" val="0"/>
              </a:ext>
            </a:extLst>
          </a:blip>
          <a:srcRect b="15625"/>
          <a:stretch/>
        </p:blipFill>
        <p:spPr bwMode="auto">
          <a:xfrm>
            <a:off x="0" y="-47939"/>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85191187-A1C9-4138-AF63-253EA0B73E4A}"/>
              </a:ext>
            </a:extLst>
          </p:cNvPr>
          <p:cNvSpPr>
            <a:spLocks noGrp="1"/>
          </p:cNvSpPr>
          <p:nvPr>
            <p:ph type="body" sz="quarter" idx="17"/>
          </p:nvPr>
        </p:nvSpPr>
        <p:spPr>
          <a:xfrm>
            <a:off x="1745525" y="1975466"/>
            <a:ext cx="11239500" cy="4487895"/>
          </a:xfrm>
        </p:spPr>
        <p:txBody>
          <a:bodyPr>
            <a:normAutofit/>
          </a:bodyPr>
          <a:lstStyle/>
          <a:p>
            <a:pPr algn="l">
              <a:lnSpc>
                <a:spcPct val="100000"/>
              </a:lnSpc>
            </a:pPr>
            <a:r>
              <a:rPr lang="en-US" sz="5400" dirty="0">
                <a:solidFill>
                  <a:schemeClr val="accent6">
                    <a:lumMod val="25000"/>
                  </a:schemeClr>
                </a:solidFill>
              </a:rPr>
              <a:t>Exploratory Data Analysis</a:t>
            </a:r>
          </a:p>
        </p:txBody>
      </p:sp>
      <p:sp>
        <p:nvSpPr>
          <p:cNvPr id="3" name="Text Placeholder 2">
            <a:extLst>
              <a:ext uri="{FF2B5EF4-FFF2-40B4-BE49-F238E27FC236}">
                <a16:creationId xmlns:a16="http://schemas.microsoft.com/office/drawing/2014/main" id="{AA86FDBB-7B61-4AA8-B8EE-AD8E7594E890}"/>
              </a:ext>
            </a:extLst>
          </p:cNvPr>
          <p:cNvSpPr>
            <a:spLocks noGrp="1"/>
          </p:cNvSpPr>
          <p:nvPr>
            <p:ph type="body" sz="quarter" idx="18"/>
          </p:nvPr>
        </p:nvSpPr>
        <p:spPr>
          <a:xfrm>
            <a:off x="4536805" y="3200362"/>
            <a:ext cx="7497656" cy="1607494"/>
          </a:xfrm>
        </p:spPr>
        <p:txBody>
          <a:bodyPr anchor="t">
            <a:normAutofit/>
          </a:bodyPr>
          <a:lstStyle/>
          <a:p>
            <a:pPr algn="l">
              <a:lnSpc>
                <a:spcPct val="150000"/>
              </a:lnSpc>
            </a:pPr>
            <a:r>
              <a:rPr lang="en-US" sz="2400" dirty="0"/>
              <a:t>Delante E. Moore</a:t>
            </a:r>
          </a:p>
        </p:txBody>
      </p:sp>
      <p:sp>
        <p:nvSpPr>
          <p:cNvPr id="4" name="Text Placeholder 3">
            <a:extLst>
              <a:ext uri="{FF2B5EF4-FFF2-40B4-BE49-F238E27FC236}">
                <a16:creationId xmlns:a16="http://schemas.microsoft.com/office/drawing/2014/main" id="{9C0A8888-903E-40CD-9257-A611889CADAD}"/>
              </a:ext>
            </a:extLst>
          </p:cNvPr>
          <p:cNvSpPr>
            <a:spLocks noGrp="1"/>
          </p:cNvSpPr>
          <p:nvPr>
            <p:ph type="body" sz="quarter" idx="19"/>
          </p:nvPr>
        </p:nvSpPr>
        <p:spPr>
          <a:xfrm>
            <a:off x="5193502" y="2971762"/>
            <a:ext cx="2780404" cy="457200"/>
          </a:xfrm>
        </p:spPr>
        <p:txBody>
          <a:bodyPr>
            <a:normAutofit/>
          </a:bodyPr>
          <a:lstStyle/>
          <a:p>
            <a:pPr algn="l"/>
            <a:r>
              <a:rPr lang="en-US" sz="1800" b="1" dirty="0"/>
              <a:t>July 2025</a:t>
            </a:r>
          </a:p>
        </p:txBody>
      </p:sp>
    </p:spTree>
    <p:extLst>
      <p:ext uri="{BB962C8B-B14F-4D97-AF65-F5344CB8AC3E}">
        <p14:creationId xmlns:p14="http://schemas.microsoft.com/office/powerpoint/2010/main" val="4249649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CE51E99-11F6-47D8-BF10-E948C3A21F6F}"/>
              </a:ext>
            </a:extLst>
          </p:cNvPr>
          <p:cNvPicPr>
            <a:picLocks noChangeAspect="1"/>
          </p:cNvPicPr>
          <p:nvPr/>
        </p:nvPicPr>
        <p:blipFill>
          <a:blip r:embed="rId3"/>
          <a:stretch>
            <a:fillRect/>
          </a:stretch>
        </p:blipFill>
        <p:spPr>
          <a:xfrm>
            <a:off x="0" y="1"/>
            <a:ext cx="12192000" cy="6857999"/>
          </a:xfrm>
          <a:prstGeom prst="rect">
            <a:avLst/>
          </a:prstGeom>
        </p:spPr>
      </p:pic>
      <p:sp>
        <p:nvSpPr>
          <p:cNvPr id="3" name="Text Placeholder 2">
            <a:extLst>
              <a:ext uri="{FF2B5EF4-FFF2-40B4-BE49-F238E27FC236}">
                <a16:creationId xmlns:a16="http://schemas.microsoft.com/office/drawing/2014/main" id="{398D1F81-6838-479C-982A-D7A27E62E920}"/>
              </a:ext>
            </a:extLst>
          </p:cNvPr>
          <p:cNvSpPr>
            <a:spLocks noGrp="1"/>
          </p:cNvSpPr>
          <p:nvPr>
            <p:ph type="body" sz="half" idx="10"/>
          </p:nvPr>
        </p:nvSpPr>
        <p:spPr>
          <a:xfrm flipH="1">
            <a:off x="768348" y="1226601"/>
            <a:ext cx="11423652" cy="5023422"/>
          </a:xfrm>
        </p:spPr>
        <p:txBody>
          <a:bodyPr>
            <a:normAutofit fontScale="77500" lnSpcReduction="20000"/>
          </a:bodyPr>
          <a:lstStyle/>
          <a:p>
            <a:r>
              <a:rPr lang="en-US" sz="2800" b="1" dirty="0"/>
              <a:t>What It Is:</a:t>
            </a:r>
            <a:endParaRPr lang="en-US" sz="2800" dirty="0"/>
          </a:p>
          <a:p>
            <a:pPr>
              <a:buFont typeface="Arial" panose="020B0604020202020204" pitchFamily="34" charset="0"/>
              <a:buChar char="•"/>
            </a:pPr>
            <a:r>
              <a:rPr lang="en-US" sz="2800" dirty="0"/>
              <a:t>Measures strength &amp; direction of linear (Pearson) or monotonic (Spearman) relationships</a:t>
            </a:r>
          </a:p>
          <a:p>
            <a:pPr>
              <a:buFont typeface="Arial" panose="020B0604020202020204" pitchFamily="34" charset="0"/>
              <a:buChar char="•"/>
            </a:pPr>
            <a:r>
              <a:rPr lang="en-US" sz="2800" dirty="0"/>
              <a:t>Values range from –1 (perfect negative) to +1 (perfect positive), 0 means no association</a:t>
            </a:r>
          </a:p>
          <a:p>
            <a:r>
              <a:rPr lang="en-US" sz="2800" b="1" dirty="0"/>
              <a:t>Why It Matters:</a:t>
            </a:r>
            <a:endParaRPr lang="en-US" sz="2800" dirty="0"/>
          </a:p>
          <a:p>
            <a:pPr>
              <a:buFont typeface="Arial" panose="020B0604020202020204" pitchFamily="34" charset="0"/>
              <a:buChar char="•"/>
            </a:pPr>
            <a:r>
              <a:rPr lang="en-US" sz="2800" dirty="0"/>
              <a:t>Identifies which variables move together</a:t>
            </a:r>
          </a:p>
          <a:p>
            <a:r>
              <a:rPr lang="en-US" sz="2800" dirty="0"/>
              <a:t> (e.g., higher temperatures → more failures)</a:t>
            </a:r>
          </a:p>
          <a:p>
            <a:pPr>
              <a:buFont typeface="Arial" panose="020B0604020202020204" pitchFamily="34" charset="0"/>
              <a:buChar char="•"/>
            </a:pPr>
            <a:r>
              <a:rPr lang="en-US" sz="2800" dirty="0"/>
              <a:t>Flags multicollinearity risks before modeling</a:t>
            </a:r>
          </a:p>
          <a:p>
            <a:pPr>
              <a:buFont typeface="Arial" panose="020B0604020202020204" pitchFamily="34" charset="0"/>
              <a:buChar char="•"/>
            </a:pPr>
            <a:r>
              <a:rPr lang="en-US" sz="2800" dirty="0"/>
              <a:t>Guides feature selection and engineering</a:t>
            </a:r>
          </a:p>
          <a:p>
            <a:r>
              <a:rPr lang="en-US" sz="2800" b="1" dirty="0"/>
              <a:t>Common Tools:</a:t>
            </a:r>
            <a:endParaRPr lang="en-US" sz="2800" dirty="0"/>
          </a:p>
          <a:p>
            <a:pPr>
              <a:buFont typeface="Arial" panose="020B0604020202020204" pitchFamily="34" charset="0"/>
              <a:buChar char="•"/>
            </a:pPr>
            <a:r>
              <a:rPr lang="en-US" sz="2800" b="1" dirty="0"/>
              <a:t>Correlation Matrix</a:t>
            </a:r>
            <a:r>
              <a:rPr lang="en-US" sz="2800" dirty="0"/>
              <a:t> (table of pairwise coefficients)</a:t>
            </a:r>
          </a:p>
          <a:p>
            <a:pPr>
              <a:buFont typeface="Arial" panose="020B0604020202020204" pitchFamily="34" charset="0"/>
              <a:buChar char="•"/>
            </a:pPr>
            <a:r>
              <a:rPr lang="en-US" sz="2800" b="1" dirty="0"/>
              <a:t>Heatmap</a:t>
            </a:r>
            <a:r>
              <a:rPr lang="en-US" sz="2800" dirty="0"/>
              <a:t> (visual color‐coded matrix)</a:t>
            </a:r>
          </a:p>
          <a:p>
            <a:pPr>
              <a:buFont typeface="Arial" panose="020B0604020202020204" pitchFamily="34" charset="0"/>
              <a:buChar char="•"/>
            </a:pPr>
            <a:r>
              <a:rPr lang="en-US" sz="2800" b="1" dirty="0"/>
              <a:t>Scatterplot Matrix</a:t>
            </a:r>
            <a:r>
              <a:rPr lang="en-US" sz="2800" dirty="0"/>
              <a:t> (pairwise scatter grids)</a:t>
            </a:r>
          </a:p>
          <a:p>
            <a:endParaRPr lang="en-US" dirty="0"/>
          </a:p>
          <a:p>
            <a:pPr>
              <a:buFont typeface="+mj-lt"/>
              <a:buAutoNum type="arabicPeriod"/>
            </a:pPr>
            <a:endParaRPr lang="en-US" dirty="0"/>
          </a:p>
          <a:p>
            <a:pPr>
              <a:buFont typeface="+mj-lt"/>
              <a:buAutoNum type="arabicPeriod"/>
            </a:pPr>
            <a:endParaRPr lang="en-US" dirty="0"/>
          </a:p>
          <a:p>
            <a:endParaRPr lang="en-US" dirty="0"/>
          </a:p>
        </p:txBody>
      </p:sp>
      <p:sp>
        <p:nvSpPr>
          <p:cNvPr id="8" name="Title 7">
            <a:extLst>
              <a:ext uri="{FF2B5EF4-FFF2-40B4-BE49-F238E27FC236}">
                <a16:creationId xmlns:a16="http://schemas.microsoft.com/office/drawing/2014/main" id="{3501A369-70E4-4F08-8B8B-C01DBF2166A8}"/>
              </a:ext>
            </a:extLst>
          </p:cNvPr>
          <p:cNvSpPr>
            <a:spLocks noGrp="1"/>
          </p:cNvSpPr>
          <p:nvPr>
            <p:ph type="title"/>
          </p:nvPr>
        </p:nvSpPr>
        <p:spPr/>
        <p:txBody>
          <a:bodyPr>
            <a:normAutofit/>
          </a:bodyPr>
          <a:lstStyle/>
          <a:p>
            <a:pPr algn="ctr"/>
            <a:r>
              <a:rPr lang="en-US" dirty="0"/>
              <a:t>Correlation Analysis</a:t>
            </a:r>
          </a:p>
        </p:txBody>
      </p:sp>
      <p:sp>
        <p:nvSpPr>
          <p:cNvPr id="6" name="TextBox 5">
            <a:extLst>
              <a:ext uri="{FF2B5EF4-FFF2-40B4-BE49-F238E27FC236}">
                <a16:creationId xmlns:a16="http://schemas.microsoft.com/office/drawing/2014/main" id="{ECBAFA30-981F-466C-82E6-6754801A3417}"/>
              </a:ext>
            </a:extLst>
          </p:cNvPr>
          <p:cNvSpPr txBox="1"/>
          <p:nvPr/>
        </p:nvSpPr>
        <p:spPr>
          <a:xfrm>
            <a:off x="2992465" y="-470592"/>
            <a:ext cx="6207070" cy="369332"/>
          </a:xfrm>
          <a:prstGeom prst="rect">
            <a:avLst/>
          </a:prstGeom>
          <a:noFill/>
        </p:spPr>
        <p:txBody>
          <a:bodyPr wrap="square">
            <a:spAutoFit/>
          </a:bodyPr>
          <a:lstStyle/>
          <a:p>
            <a:r>
              <a:rPr lang="en-US" b="1" dirty="0"/>
              <a:t>Key Steps:</a:t>
            </a:r>
            <a:endParaRPr lang="en-US" dirty="0"/>
          </a:p>
        </p:txBody>
      </p:sp>
      <p:pic>
        <p:nvPicPr>
          <p:cNvPr id="7" name="Picture 6">
            <a:extLst>
              <a:ext uri="{FF2B5EF4-FFF2-40B4-BE49-F238E27FC236}">
                <a16:creationId xmlns:a16="http://schemas.microsoft.com/office/drawing/2014/main" id="{0C441775-3539-4CD5-A686-4FC7E3C7FE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4222" y="2596443"/>
            <a:ext cx="3835400" cy="3653579"/>
          </a:xfrm>
          <a:prstGeom prst="rect">
            <a:avLst/>
          </a:prstGeom>
        </p:spPr>
      </p:pic>
    </p:spTree>
    <p:extLst>
      <p:ext uri="{BB962C8B-B14F-4D97-AF65-F5344CB8AC3E}">
        <p14:creationId xmlns:p14="http://schemas.microsoft.com/office/powerpoint/2010/main" val="3811222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CE51E99-11F6-47D8-BF10-E948C3A21F6F}"/>
              </a:ext>
            </a:extLst>
          </p:cNvPr>
          <p:cNvPicPr>
            <a:picLocks noChangeAspect="1"/>
          </p:cNvPicPr>
          <p:nvPr/>
        </p:nvPicPr>
        <p:blipFill>
          <a:blip r:embed="rId3"/>
          <a:stretch>
            <a:fillRect/>
          </a:stretch>
        </p:blipFill>
        <p:spPr>
          <a:xfrm>
            <a:off x="0" y="1"/>
            <a:ext cx="12192000" cy="6857999"/>
          </a:xfrm>
          <a:prstGeom prst="rect">
            <a:avLst/>
          </a:prstGeom>
        </p:spPr>
      </p:pic>
      <p:sp>
        <p:nvSpPr>
          <p:cNvPr id="3" name="Text Placeholder 2">
            <a:extLst>
              <a:ext uri="{FF2B5EF4-FFF2-40B4-BE49-F238E27FC236}">
                <a16:creationId xmlns:a16="http://schemas.microsoft.com/office/drawing/2014/main" id="{398D1F81-6838-479C-982A-D7A27E62E920}"/>
              </a:ext>
            </a:extLst>
          </p:cNvPr>
          <p:cNvSpPr>
            <a:spLocks noGrp="1"/>
          </p:cNvSpPr>
          <p:nvPr>
            <p:ph type="body" sz="half" idx="10"/>
          </p:nvPr>
        </p:nvSpPr>
        <p:spPr>
          <a:xfrm flipH="1">
            <a:off x="768348" y="1226601"/>
            <a:ext cx="11423652" cy="5023422"/>
          </a:xfrm>
        </p:spPr>
        <p:txBody>
          <a:bodyPr>
            <a:normAutofit/>
          </a:bodyPr>
          <a:lstStyle/>
          <a:p>
            <a:endParaRPr lang="en-US" dirty="0"/>
          </a:p>
          <a:p>
            <a:r>
              <a:rPr lang="en-US" b="1" dirty="0"/>
              <a:t>Key Takeaways</a:t>
            </a:r>
            <a:r>
              <a:rPr lang="en-US" sz="2000" b="1" dirty="0"/>
              <a:t>:</a:t>
            </a:r>
            <a:endParaRPr lang="en-US" b="1" dirty="0"/>
          </a:p>
          <a:p>
            <a:pPr lvl="1"/>
            <a:r>
              <a:rPr lang="en-US" sz="1800" dirty="0"/>
              <a:t>Data Cleaning &amp; Preparation – tackle missing values, correct types, flag outliers, and scale features</a:t>
            </a:r>
          </a:p>
          <a:p>
            <a:pPr lvl="1"/>
            <a:r>
              <a:rPr lang="en-US" sz="1800" dirty="0"/>
              <a:t>Summary Statistics – use mean, median, IQR, and standard deviation to understand central tendency and spread</a:t>
            </a:r>
          </a:p>
          <a:p>
            <a:pPr lvl="1"/>
            <a:r>
              <a:rPr lang="en-US" sz="1800" dirty="0"/>
              <a:t>Visualizations – histograms, box plots, scatter plots, and heatmaps reveal distribution shapes and relationships</a:t>
            </a:r>
          </a:p>
          <a:p>
            <a:pPr lvl="1"/>
            <a:r>
              <a:rPr lang="en-US" sz="1800" dirty="0"/>
              <a:t>Correlation Analysis – quantify feature associations and guard against multicollinearity</a:t>
            </a:r>
          </a:p>
          <a:p>
            <a:endParaRPr lang="en-US" sz="1800" dirty="0"/>
          </a:p>
          <a:p>
            <a:pPr>
              <a:defRPr b="1"/>
            </a:pPr>
            <a:r>
              <a:rPr lang="en-US" sz="1800" dirty="0"/>
              <a:t>Next Steps:</a:t>
            </a:r>
          </a:p>
          <a:p>
            <a:pPr lvl="1"/>
            <a:r>
              <a:rPr lang="en-US" sz="1800" dirty="0"/>
              <a:t>Feature Engineering – create new variables based on domain insights (e.g., normalized failure rates)</a:t>
            </a:r>
          </a:p>
          <a:p>
            <a:pPr lvl="1"/>
            <a:r>
              <a:rPr lang="en-US" sz="1800" dirty="0"/>
              <a:t>Model Building – apply classification or regression techniques with cross-validation</a:t>
            </a:r>
          </a:p>
          <a:p>
            <a:pPr lvl="1"/>
            <a:r>
              <a:rPr lang="en-US" sz="1800" dirty="0"/>
              <a:t>Validation &amp; Interpretation – assess model performance using defense-relevant metrics (precision, recall, ROC AUC)</a:t>
            </a:r>
          </a:p>
          <a:p>
            <a:pPr lvl="1"/>
            <a:r>
              <a:rPr lang="en-US" sz="1800" dirty="0"/>
              <a:t>Reporting &amp; Documentation – compile findings into clear briefs and maintain reproducible code notebooks</a:t>
            </a:r>
          </a:p>
          <a:p>
            <a:endParaRPr lang="en-US" dirty="0"/>
          </a:p>
        </p:txBody>
      </p:sp>
      <p:sp>
        <p:nvSpPr>
          <p:cNvPr id="8" name="Title 7">
            <a:extLst>
              <a:ext uri="{FF2B5EF4-FFF2-40B4-BE49-F238E27FC236}">
                <a16:creationId xmlns:a16="http://schemas.microsoft.com/office/drawing/2014/main" id="{3501A369-70E4-4F08-8B8B-C01DBF2166A8}"/>
              </a:ext>
            </a:extLst>
          </p:cNvPr>
          <p:cNvSpPr>
            <a:spLocks noGrp="1"/>
          </p:cNvSpPr>
          <p:nvPr>
            <p:ph type="title"/>
          </p:nvPr>
        </p:nvSpPr>
        <p:spPr/>
        <p:txBody>
          <a:bodyPr>
            <a:normAutofit/>
          </a:bodyPr>
          <a:lstStyle/>
          <a:p>
            <a:pPr algn="ctr"/>
            <a:r>
              <a:rPr lang="en-US" dirty="0"/>
              <a:t>Wrap Up</a:t>
            </a:r>
          </a:p>
        </p:txBody>
      </p:sp>
      <p:sp>
        <p:nvSpPr>
          <p:cNvPr id="6" name="TextBox 5">
            <a:extLst>
              <a:ext uri="{FF2B5EF4-FFF2-40B4-BE49-F238E27FC236}">
                <a16:creationId xmlns:a16="http://schemas.microsoft.com/office/drawing/2014/main" id="{ECBAFA30-981F-466C-82E6-6754801A3417}"/>
              </a:ext>
            </a:extLst>
          </p:cNvPr>
          <p:cNvSpPr txBox="1"/>
          <p:nvPr/>
        </p:nvSpPr>
        <p:spPr>
          <a:xfrm>
            <a:off x="2992465" y="-470592"/>
            <a:ext cx="6207070" cy="369332"/>
          </a:xfrm>
          <a:prstGeom prst="rect">
            <a:avLst/>
          </a:prstGeom>
          <a:noFill/>
        </p:spPr>
        <p:txBody>
          <a:bodyPr wrap="square">
            <a:spAutoFit/>
          </a:bodyPr>
          <a:lstStyle/>
          <a:p>
            <a:r>
              <a:rPr lang="en-US" b="1" dirty="0"/>
              <a:t>Key Steps:</a:t>
            </a:r>
            <a:endParaRPr lang="en-US" dirty="0"/>
          </a:p>
        </p:txBody>
      </p:sp>
    </p:spTree>
    <p:extLst>
      <p:ext uri="{BB962C8B-B14F-4D97-AF65-F5344CB8AC3E}">
        <p14:creationId xmlns:p14="http://schemas.microsoft.com/office/powerpoint/2010/main" val="3725587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9E5637-4477-4117-9B14-D4D2CF7E42CC}"/>
              </a:ext>
            </a:extLst>
          </p:cNvPr>
          <p:cNvSpPr>
            <a:spLocks noGrp="1"/>
          </p:cNvSpPr>
          <p:nvPr>
            <p:ph type="body" sz="half" idx="10"/>
          </p:nvPr>
        </p:nvSpPr>
        <p:spPr>
          <a:xfrm flipH="1">
            <a:off x="768349" y="1226601"/>
            <a:ext cx="5123492" cy="5023422"/>
          </a:xfrm>
        </p:spPr>
        <p:txBody>
          <a:bodyPr/>
          <a:lstStyle/>
          <a:p>
            <a:r>
              <a:rPr lang="en-US" sz="1600" b="1" dirty="0"/>
              <a:t>What is Exploratory Data Analysis (EDA)?</a:t>
            </a:r>
            <a:endParaRPr lang="en-US" sz="1600" dirty="0"/>
          </a:p>
          <a:p>
            <a:pPr>
              <a:buFont typeface="Arial" panose="020B0604020202020204" pitchFamily="34" charset="0"/>
              <a:buChar char="•"/>
            </a:pPr>
            <a:r>
              <a:rPr lang="en-US" sz="1600" dirty="0"/>
              <a:t>Systematic approach to summarizing and visualizing data before modeling</a:t>
            </a:r>
          </a:p>
          <a:p>
            <a:pPr>
              <a:buFont typeface="Arial" panose="020B0604020202020204" pitchFamily="34" charset="0"/>
              <a:buChar char="•"/>
            </a:pPr>
            <a:r>
              <a:rPr lang="en-US" sz="1600" dirty="0"/>
              <a:t>Helps uncover structure, spot anomalies, test assumptions</a:t>
            </a:r>
          </a:p>
          <a:p>
            <a:r>
              <a:rPr lang="en-US" sz="1600" b="1" dirty="0"/>
              <a:t>Key EDA Steps</a:t>
            </a:r>
            <a:endParaRPr lang="en-US" sz="1600" dirty="0"/>
          </a:p>
          <a:p>
            <a:pPr>
              <a:buFont typeface="Arial" panose="020B0604020202020204" pitchFamily="34" charset="0"/>
              <a:buChar char="•"/>
            </a:pPr>
            <a:r>
              <a:rPr lang="en-US" sz="1600" dirty="0"/>
              <a:t>Data cleaning &amp; handling missing values</a:t>
            </a:r>
          </a:p>
          <a:p>
            <a:pPr>
              <a:buFont typeface="Arial" panose="020B0604020202020204" pitchFamily="34" charset="0"/>
              <a:buChar char="•"/>
            </a:pPr>
            <a:r>
              <a:rPr lang="en-US" sz="1600" dirty="0"/>
              <a:t>Descriptive statistics (mean, median, variance)</a:t>
            </a:r>
          </a:p>
          <a:p>
            <a:pPr>
              <a:buFont typeface="Arial" panose="020B0604020202020204" pitchFamily="34" charset="0"/>
              <a:buChar char="•"/>
            </a:pPr>
            <a:r>
              <a:rPr lang="en-US" sz="1600" dirty="0"/>
              <a:t>Visual inspections (histograms, box plots, scatterplots)</a:t>
            </a:r>
          </a:p>
          <a:p>
            <a:r>
              <a:rPr lang="en-US" sz="1600" b="1" dirty="0"/>
              <a:t>Why EDA First?</a:t>
            </a:r>
            <a:endParaRPr lang="en-US" sz="1600" dirty="0"/>
          </a:p>
          <a:p>
            <a:pPr>
              <a:buFont typeface="Arial" panose="020B0604020202020204" pitchFamily="34" charset="0"/>
              <a:buChar char="•"/>
            </a:pPr>
            <a:r>
              <a:rPr lang="en-US" sz="1600" dirty="0"/>
              <a:t>Prevents “garbage in, garbage out” in downstream analyses</a:t>
            </a:r>
          </a:p>
          <a:p>
            <a:pPr>
              <a:buFont typeface="Arial" panose="020B0604020202020204" pitchFamily="34" charset="0"/>
              <a:buChar char="•"/>
            </a:pPr>
            <a:r>
              <a:rPr lang="en-US" sz="1600" dirty="0"/>
              <a:t>Builds your intuition—know your data before you trust your models</a:t>
            </a:r>
          </a:p>
          <a:p>
            <a:endParaRPr lang="en-US" sz="1600" dirty="0"/>
          </a:p>
          <a:p>
            <a:pPr>
              <a:buFont typeface="Arial" panose="020B0604020202020204" pitchFamily="34" charset="0"/>
              <a:buChar char="•"/>
            </a:pPr>
            <a:endParaRPr lang="en-US" dirty="0"/>
          </a:p>
          <a:p>
            <a:endParaRPr lang="en-US" dirty="0"/>
          </a:p>
        </p:txBody>
      </p:sp>
      <p:sp>
        <p:nvSpPr>
          <p:cNvPr id="8" name="Title 7">
            <a:extLst>
              <a:ext uri="{FF2B5EF4-FFF2-40B4-BE49-F238E27FC236}">
                <a16:creationId xmlns:a16="http://schemas.microsoft.com/office/drawing/2014/main" id="{3501A369-70E4-4F08-8B8B-C01DBF2166A8}"/>
              </a:ext>
            </a:extLst>
          </p:cNvPr>
          <p:cNvSpPr>
            <a:spLocks noGrp="1"/>
          </p:cNvSpPr>
          <p:nvPr>
            <p:ph type="title"/>
          </p:nvPr>
        </p:nvSpPr>
        <p:spPr/>
        <p:txBody>
          <a:bodyPr>
            <a:normAutofit/>
          </a:bodyPr>
          <a:lstStyle/>
          <a:p>
            <a:pPr algn="ctr"/>
            <a:r>
              <a:rPr lang="en-US" dirty="0"/>
              <a:t>Exploratory Data Analysis</a:t>
            </a:r>
          </a:p>
        </p:txBody>
      </p:sp>
      <p:pic>
        <p:nvPicPr>
          <p:cNvPr id="49" name="Picture 48">
            <a:extLst>
              <a:ext uri="{FF2B5EF4-FFF2-40B4-BE49-F238E27FC236}">
                <a16:creationId xmlns:a16="http://schemas.microsoft.com/office/drawing/2014/main" id="{217685C9-89E8-45B5-B38A-EC30802A29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087"/>
          <a:stretch/>
        </p:blipFill>
        <p:spPr>
          <a:xfrm>
            <a:off x="5891841" y="1905000"/>
            <a:ext cx="5576315" cy="2785533"/>
          </a:xfrm>
          <a:prstGeom prst="rect">
            <a:avLst/>
          </a:prstGeom>
        </p:spPr>
      </p:pic>
      <p:sp>
        <p:nvSpPr>
          <p:cNvPr id="50" name="TextBox 49">
            <a:extLst>
              <a:ext uri="{FF2B5EF4-FFF2-40B4-BE49-F238E27FC236}">
                <a16:creationId xmlns:a16="http://schemas.microsoft.com/office/drawing/2014/main" id="{5D210B57-1223-4A3C-9713-211847238730}"/>
              </a:ext>
            </a:extLst>
          </p:cNvPr>
          <p:cNvSpPr txBox="1"/>
          <p:nvPr/>
        </p:nvSpPr>
        <p:spPr>
          <a:xfrm>
            <a:off x="6397604" y="4747844"/>
            <a:ext cx="4818948" cy="461665"/>
          </a:xfrm>
          <a:prstGeom prst="rect">
            <a:avLst/>
          </a:prstGeom>
          <a:noFill/>
        </p:spPr>
        <p:txBody>
          <a:bodyPr wrap="none" rtlCol="0">
            <a:spAutoFit/>
          </a:bodyPr>
          <a:lstStyle/>
          <a:p>
            <a:r>
              <a:rPr lang="en-US" sz="800" dirty="0"/>
              <a:t>Azevedo, N. (2023, July 21). </a:t>
            </a:r>
            <a:r>
              <a:rPr lang="en-US" sz="800" i="1" dirty="0"/>
              <a:t>Image</a:t>
            </a:r>
            <a:endParaRPr lang="en-US" sz="800" dirty="0"/>
          </a:p>
          <a:p>
            <a:r>
              <a:rPr lang="en-US" sz="800" dirty="0"/>
              <a:t>In </a:t>
            </a:r>
            <a:r>
              <a:rPr lang="en-US" sz="800" i="1" dirty="0"/>
              <a:t>What is Exploratory Data Analysis? Steps &amp; Examples</a:t>
            </a:r>
            <a:r>
              <a:rPr lang="en-US" sz="800" dirty="0"/>
              <a:t>. Scalable Path.</a:t>
            </a:r>
          </a:p>
          <a:p>
            <a:r>
              <a:rPr lang="en-US" sz="800" dirty="0"/>
              <a:t> Retrieved June 25, 2025, from </a:t>
            </a:r>
            <a:r>
              <a:rPr lang="en-US" sz="800" dirty="0">
                <a:hlinkClick r:id="rId4"/>
              </a:rPr>
              <a:t>https://www.scalablepath.com/data-science/exploratory-data-analysis</a:t>
            </a:r>
            <a:r>
              <a:rPr lang="en-US" sz="800" dirty="0"/>
              <a:t> </a:t>
            </a:r>
          </a:p>
        </p:txBody>
      </p:sp>
      <p:pic>
        <p:nvPicPr>
          <p:cNvPr id="53" name="Picture 52">
            <a:extLst>
              <a:ext uri="{FF2B5EF4-FFF2-40B4-BE49-F238E27FC236}">
                <a16:creationId xmlns:a16="http://schemas.microsoft.com/office/drawing/2014/main" id="{00193C3F-BCF6-4087-8ACE-F76D534C179B}"/>
              </a:ext>
            </a:extLst>
          </p:cNvPr>
          <p:cNvPicPr>
            <a:picLocks noChangeAspect="1"/>
          </p:cNvPicPr>
          <p:nvPr/>
        </p:nvPicPr>
        <p:blipFill>
          <a:blip r:embed="rId5"/>
          <a:stretch>
            <a:fillRect/>
          </a:stretch>
        </p:blipFill>
        <p:spPr>
          <a:xfrm>
            <a:off x="0" y="0"/>
            <a:ext cx="12192000" cy="6857999"/>
          </a:xfrm>
          <a:prstGeom prst="rect">
            <a:avLst/>
          </a:prstGeom>
        </p:spPr>
      </p:pic>
    </p:spTree>
    <p:extLst>
      <p:ext uri="{BB962C8B-B14F-4D97-AF65-F5344CB8AC3E}">
        <p14:creationId xmlns:p14="http://schemas.microsoft.com/office/powerpoint/2010/main" val="231012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01A369-70E4-4F08-8B8B-C01DBF2166A8}"/>
              </a:ext>
            </a:extLst>
          </p:cNvPr>
          <p:cNvSpPr>
            <a:spLocks noGrp="1"/>
          </p:cNvSpPr>
          <p:nvPr>
            <p:ph type="title"/>
          </p:nvPr>
        </p:nvSpPr>
        <p:spPr/>
        <p:txBody>
          <a:bodyPr>
            <a:normAutofit/>
          </a:bodyPr>
          <a:lstStyle/>
          <a:p>
            <a:pPr algn="ctr"/>
            <a:r>
              <a:rPr lang="en-US" dirty="0"/>
              <a:t>Motivation – Why does EDA even Matter?</a:t>
            </a:r>
          </a:p>
        </p:txBody>
      </p:sp>
      <p:pic>
        <p:nvPicPr>
          <p:cNvPr id="17" name="Picture 16">
            <a:extLst>
              <a:ext uri="{FF2B5EF4-FFF2-40B4-BE49-F238E27FC236}">
                <a16:creationId xmlns:a16="http://schemas.microsoft.com/office/drawing/2014/main" id="{ACE51E99-11F6-47D8-BF10-E948C3A21F6F}"/>
              </a:ext>
            </a:extLst>
          </p:cNvPr>
          <p:cNvPicPr>
            <a:picLocks noChangeAspect="1"/>
          </p:cNvPicPr>
          <p:nvPr/>
        </p:nvPicPr>
        <p:blipFill>
          <a:blip r:embed="rId3"/>
          <a:stretch>
            <a:fillRect/>
          </a:stretch>
        </p:blipFill>
        <p:spPr>
          <a:xfrm>
            <a:off x="0" y="0"/>
            <a:ext cx="12192000" cy="6857999"/>
          </a:xfrm>
          <a:prstGeom prst="rect">
            <a:avLst/>
          </a:prstGeom>
        </p:spPr>
      </p:pic>
      <p:pic>
        <p:nvPicPr>
          <p:cNvPr id="19" name="Picture 18">
            <a:extLst>
              <a:ext uri="{FF2B5EF4-FFF2-40B4-BE49-F238E27FC236}">
                <a16:creationId xmlns:a16="http://schemas.microsoft.com/office/drawing/2014/main" id="{99D7C09C-7895-49A7-B40C-CA2245D45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7515" y="1123544"/>
            <a:ext cx="6858000" cy="54231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1454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CE51E99-11F6-47D8-BF10-E948C3A21F6F}"/>
              </a:ext>
            </a:extLst>
          </p:cNvPr>
          <p:cNvPicPr>
            <a:picLocks noChangeAspect="1"/>
          </p:cNvPicPr>
          <p:nvPr/>
        </p:nvPicPr>
        <p:blipFill>
          <a:blip r:embed="rId3"/>
          <a:stretch>
            <a:fillRect/>
          </a:stretch>
        </p:blipFill>
        <p:spPr>
          <a:xfrm>
            <a:off x="0" y="1"/>
            <a:ext cx="12192000" cy="6857999"/>
          </a:xfrm>
          <a:prstGeom prst="rect">
            <a:avLst/>
          </a:prstGeom>
        </p:spPr>
      </p:pic>
      <p:sp>
        <p:nvSpPr>
          <p:cNvPr id="3" name="Text Placeholder 2">
            <a:extLst>
              <a:ext uri="{FF2B5EF4-FFF2-40B4-BE49-F238E27FC236}">
                <a16:creationId xmlns:a16="http://schemas.microsoft.com/office/drawing/2014/main" id="{398D1F81-6838-479C-982A-D7A27E62E920}"/>
              </a:ext>
            </a:extLst>
          </p:cNvPr>
          <p:cNvSpPr>
            <a:spLocks noGrp="1"/>
          </p:cNvSpPr>
          <p:nvPr>
            <p:ph type="body" sz="half" idx="10"/>
          </p:nvPr>
        </p:nvSpPr>
        <p:spPr>
          <a:xfrm flipH="1">
            <a:off x="768349" y="1226601"/>
            <a:ext cx="4789405" cy="5023422"/>
          </a:xfrm>
        </p:spPr>
        <p:txBody>
          <a:bodyPr/>
          <a:lstStyle/>
          <a:p>
            <a:pPr>
              <a:buFont typeface="+mj-lt"/>
              <a:buAutoNum type="arabicPeriod"/>
            </a:pPr>
            <a:r>
              <a:rPr lang="en-US" b="1" dirty="0"/>
              <a:t>Identify &amp; Quantify Missing Data</a:t>
            </a:r>
            <a:endParaRPr lang="en-US" dirty="0"/>
          </a:p>
          <a:p>
            <a:pPr>
              <a:buFont typeface="+mj-lt"/>
              <a:buAutoNum type="arabicPeriod"/>
            </a:pPr>
            <a:r>
              <a:rPr lang="en-US" b="1" dirty="0"/>
              <a:t>Handle Missing Values</a:t>
            </a:r>
            <a:endParaRPr lang="en-US" dirty="0"/>
          </a:p>
          <a:p>
            <a:pPr marL="742950" lvl="1" indent="-285750">
              <a:buFont typeface="+mj-lt"/>
              <a:buAutoNum type="arabicPeriod"/>
            </a:pPr>
            <a:r>
              <a:rPr lang="en-US" b="1" dirty="0"/>
              <a:t>Imputation</a:t>
            </a:r>
          </a:p>
          <a:p>
            <a:pPr marL="742950" lvl="1" indent="-285750">
              <a:buFont typeface="+mj-lt"/>
              <a:buAutoNum type="arabicPeriod"/>
            </a:pPr>
            <a:r>
              <a:rPr lang="en-US" b="1" dirty="0"/>
              <a:t>Removal:</a:t>
            </a:r>
            <a:endParaRPr lang="en-US" dirty="0"/>
          </a:p>
          <a:p>
            <a:pPr marL="742950" lvl="1" indent="-285750">
              <a:buFont typeface="+mj-lt"/>
              <a:buAutoNum type="arabicPeriod"/>
            </a:pPr>
            <a:r>
              <a:rPr lang="en-US" b="1" dirty="0"/>
              <a:t>Flagging:</a:t>
            </a:r>
            <a:endParaRPr lang="en-US" dirty="0"/>
          </a:p>
          <a:p>
            <a:pPr>
              <a:buFont typeface="+mj-lt"/>
              <a:buAutoNum type="arabicPeriod"/>
            </a:pPr>
            <a:r>
              <a:rPr lang="en-US" b="1" dirty="0"/>
              <a:t>Validate &amp; Correct Data Types</a:t>
            </a:r>
          </a:p>
          <a:p>
            <a:pPr>
              <a:buFont typeface="+mj-lt"/>
              <a:buAutoNum type="arabicPeriod"/>
            </a:pPr>
            <a:r>
              <a:rPr lang="en-US" b="1" dirty="0"/>
              <a:t>Detect &amp; Treat Outliers</a:t>
            </a:r>
          </a:p>
          <a:p>
            <a:pPr>
              <a:buFont typeface="+mj-lt"/>
              <a:buAutoNum type="arabicPeriod"/>
            </a:pPr>
            <a:r>
              <a:rPr lang="en-US" b="1" dirty="0"/>
              <a:t>Standardize &amp; Normalize</a:t>
            </a:r>
          </a:p>
          <a:p>
            <a:pPr>
              <a:buFont typeface="+mj-lt"/>
              <a:buAutoNum type="arabicPeriod"/>
            </a:pPr>
            <a:r>
              <a:rPr lang="en-US" b="1" dirty="0"/>
              <a:t>Document Transformations</a:t>
            </a:r>
            <a:endParaRPr lang="en-US" dirty="0"/>
          </a:p>
          <a:p>
            <a:endParaRPr lang="en-US" dirty="0"/>
          </a:p>
          <a:p>
            <a:pPr>
              <a:buFont typeface="+mj-lt"/>
              <a:buAutoNum type="arabicPeriod"/>
            </a:pPr>
            <a:endParaRPr lang="en-US" dirty="0"/>
          </a:p>
          <a:p>
            <a:pPr>
              <a:buFont typeface="+mj-lt"/>
              <a:buAutoNum type="arabicPeriod"/>
            </a:pPr>
            <a:endParaRPr lang="en-US" dirty="0"/>
          </a:p>
          <a:p>
            <a:endParaRPr lang="en-US" dirty="0"/>
          </a:p>
        </p:txBody>
      </p:sp>
      <p:sp>
        <p:nvSpPr>
          <p:cNvPr id="8" name="Title 7">
            <a:extLst>
              <a:ext uri="{FF2B5EF4-FFF2-40B4-BE49-F238E27FC236}">
                <a16:creationId xmlns:a16="http://schemas.microsoft.com/office/drawing/2014/main" id="{3501A369-70E4-4F08-8B8B-C01DBF2166A8}"/>
              </a:ext>
            </a:extLst>
          </p:cNvPr>
          <p:cNvSpPr>
            <a:spLocks noGrp="1"/>
          </p:cNvSpPr>
          <p:nvPr>
            <p:ph type="title"/>
          </p:nvPr>
        </p:nvSpPr>
        <p:spPr/>
        <p:txBody>
          <a:bodyPr>
            <a:normAutofit/>
          </a:bodyPr>
          <a:lstStyle/>
          <a:p>
            <a:pPr algn="ctr"/>
            <a:r>
              <a:rPr lang="en-US" dirty="0"/>
              <a:t>Data Cleaning and Preparation</a:t>
            </a:r>
          </a:p>
        </p:txBody>
      </p:sp>
      <p:sp>
        <p:nvSpPr>
          <p:cNvPr id="6" name="TextBox 5">
            <a:extLst>
              <a:ext uri="{FF2B5EF4-FFF2-40B4-BE49-F238E27FC236}">
                <a16:creationId xmlns:a16="http://schemas.microsoft.com/office/drawing/2014/main" id="{ECBAFA30-981F-466C-82E6-6754801A3417}"/>
              </a:ext>
            </a:extLst>
          </p:cNvPr>
          <p:cNvSpPr txBox="1"/>
          <p:nvPr/>
        </p:nvSpPr>
        <p:spPr>
          <a:xfrm>
            <a:off x="2992465" y="-470592"/>
            <a:ext cx="6207070" cy="369332"/>
          </a:xfrm>
          <a:prstGeom prst="rect">
            <a:avLst/>
          </a:prstGeom>
          <a:noFill/>
        </p:spPr>
        <p:txBody>
          <a:bodyPr wrap="square">
            <a:spAutoFit/>
          </a:bodyPr>
          <a:lstStyle/>
          <a:p>
            <a:r>
              <a:rPr lang="en-US" b="1" dirty="0"/>
              <a:t>Key Steps:</a:t>
            </a:r>
            <a:endParaRPr lang="en-US" dirty="0"/>
          </a:p>
        </p:txBody>
      </p:sp>
      <p:pic>
        <p:nvPicPr>
          <p:cNvPr id="10" name="Picture 9">
            <a:extLst>
              <a:ext uri="{FF2B5EF4-FFF2-40B4-BE49-F238E27FC236}">
                <a16:creationId xmlns:a16="http://schemas.microsoft.com/office/drawing/2014/main" id="{A646225B-DD9F-4146-B1E7-6F7E04D76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153" y="1674435"/>
            <a:ext cx="5273283" cy="3509130"/>
          </a:xfrm>
          <a:prstGeom prst="rect">
            <a:avLst/>
          </a:prstGeom>
        </p:spPr>
      </p:pic>
    </p:spTree>
    <p:extLst>
      <p:ext uri="{BB962C8B-B14F-4D97-AF65-F5344CB8AC3E}">
        <p14:creationId xmlns:p14="http://schemas.microsoft.com/office/powerpoint/2010/main" val="1219036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CE51E99-11F6-47D8-BF10-E948C3A21F6F}"/>
              </a:ext>
            </a:extLst>
          </p:cNvPr>
          <p:cNvPicPr>
            <a:picLocks noChangeAspect="1"/>
          </p:cNvPicPr>
          <p:nvPr/>
        </p:nvPicPr>
        <p:blipFill>
          <a:blip r:embed="rId3"/>
          <a:stretch>
            <a:fillRect/>
          </a:stretch>
        </p:blipFill>
        <p:spPr>
          <a:xfrm>
            <a:off x="0" y="1"/>
            <a:ext cx="12192000" cy="6857999"/>
          </a:xfrm>
          <a:prstGeom prst="rect">
            <a:avLst/>
          </a:prstGeom>
        </p:spPr>
      </p:pic>
      <p:sp>
        <p:nvSpPr>
          <p:cNvPr id="8" name="Title 7">
            <a:extLst>
              <a:ext uri="{FF2B5EF4-FFF2-40B4-BE49-F238E27FC236}">
                <a16:creationId xmlns:a16="http://schemas.microsoft.com/office/drawing/2014/main" id="{3501A369-70E4-4F08-8B8B-C01DBF2166A8}"/>
              </a:ext>
            </a:extLst>
          </p:cNvPr>
          <p:cNvSpPr>
            <a:spLocks noGrp="1"/>
          </p:cNvSpPr>
          <p:nvPr>
            <p:ph type="title"/>
          </p:nvPr>
        </p:nvSpPr>
        <p:spPr/>
        <p:txBody>
          <a:bodyPr>
            <a:normAutofit/>
          </a:bodyPr>
          <a:lstStyle/>
          <a:p>
            <a:pPr algn="ctr"/>
            <a:r>
              <a:rPr lang="en-US" dirty="0"/>
              <a:t>Data Cleaning and Preparation (Example)</a:t>
            </a:r>
          </a:p>
        </p:txBody>
      </p:sp>
      <p:graphicFrame>
        <p:nvGraphicFramePr>
          <p:cNvPr id="3" name="Table 3">
            <a:extLst>
              <a:ext uri="{FF2B5EF4-FFF2-40B4-BE49-F238E27FC236}">
                <a16:creationId xmlns:a16="http://schemas.microsoft.com/office/drawing/2014/main" id="{7BBC8CFB-27A9-42A8-8152-68FA42E81D55}"/>
              </a:ext>
            </a:extLst>
          </p:cNvPr>
          <p:cNvGraphicFramePr>
            <a:graphicFrameLocks noGrp="1"/>
          </p:cNvGraphicFramePr>
          <p:nvPr>
            <p:extLst>
              <p:ext uri="{D42A27DB-BD31-4B8C-83A1-F6EECF244321}">
                <p14:modId xmlns:p14="http://schemas.microsoft.com/office/powerpoint/2010/main" val="386218716"/>
              </p:ext>
            </p:extLst>
          </p:nvPr>
        </p:nvGraphicFramePr>
        <p:xfrm>
          <a:off x="2032000" y="2287722"/>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141546077"/>
                    </a:ext>
                  </a:extLst>
                </a:gridCol>
                <a:gridCol w="2709333">
                  <a:extLst>
                    <a:ext uri="{9D8B030D-6E8A-4147-A177-3AD203B41FA5}">
                      <a16:colId xmlns:a16="http://schemas.microsoft.com/office/drawing/2014/main" val="538779913"/>
                    </a:ext>
                  </a:extLst>
                </a:gridCol>
                <a:gridCol w="2709333">
                  <a:extLst>
                    <a:ext uri="{9D8B030D-6E8A-4147-A177-3AD203B41FA5}">
                      <a16:colId xmlns:a16="http://schemas.microsoft.com/office/drawing/2014/main" val="870655364"/>
                    </a:ext>
                  </a:extLst>
                </a:gridCol>
              </a:tblGrid>
              <a:tr h="370840">
                <a:tc>
                  <a:txBody>
                    <a:bodyPr/>
                    <a:lstStyle/>
                    <a:p>
                      <a:r>
                        <a:rPr lang="en-US" dirty="0">
                          <a:solidFill>
                            <a:schemeClr val="tx1"/>
                          </a:solidFill>
                        </a:rPr>
                        <a:t>Test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r>
                        <a:rPr lang="en-US" dirty="0">
                          <a:solidFill>
                            <a:schemeClr val="tx1"/>
                          </a:solidFill>
                        </a:rPr>
                        <a:t>Test Duration (mins)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tc>
                  <a:txBody>
                    <a:bodyPr/>
                    <a:lstStyle/>
                    <a:p>
                      <a:r>
                        <a:rPr lang="en-US" dirty="0">
                          <a:solidFill>
                            <a:schemeClr val="tx1"/>
                          </a:solidFill>
                        </a:rPr>
                        <a:t>Failure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schemeClr>
                    </a:solidFill>
                  </a:tcPr>
                </a:tc>
                <a:extLst>
                  <a:ext uri="{0D108BD9-81ED-4DB2-BD59-A6C34878D82A}">
                    <a16:rowId xmlns:a16="http://schemas.microsoft.com/office/drawing/2014/main" val="2184299303"/>
                  </a:ext>
                </a:extLst>
              </a:tr>
              <a:tr h="370840">
                <a:tc>
                  <a:txBody>
                    <a:bodyPr/>
                    <a:lstStyle/>
                    <a:p>
                      <a:r>
                        <a:rPr lang="en-US" dirty="0"/>
                        <a:t>A001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9759112"/>
                  </a:ext>
                </a:extLst>
              </a:tr>
              <a:tr h="370840">
                <a:tc>
                  <a:txBody>
                    <a:bodyPr/>
                    <a:lstStyle/>
                    <a:p>
                      <a:r>
                        <a:rPr lang="en-US" dirty="0"/>
                        <a:t>A002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7214907"/>
                  </a:ext>
                </a:extLst>
              </a:tr>
              <a:tr h="370840">
                <a:tc>
                  <a:txBody>
                    <a:bodyPr/>
                    <a:lstStyle/>
                    <a:p>
                      <a:r>
                        <a:rPr lang="en-US" dirty="0"/>
                        <a:t>A003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176434"/>
                  </a:ext>
                </a:extLst>
              </a:tr>
              <a:tr h="370840">
                <a:tc>
                  <a:txBody>
                    <a:bodyPr/>
                    <a:lstStyle/>
                    <a:p>
                      <a:r>
                        <a:rPr lang="en-US" dirty="0"/>
                        <a:t>A004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5532876"/>
                  </a:ext>
                </a:extLst>
              </a:tr>
            </a:tbl>
          </a:graphicData>
        </a:graphic>
      </p:graphicFrame>
    </p:spTree>
    <p:extLst>
      <p:ext uri="{BB962C8B-B14F-4D97-AF65-F5344CB8AC3E}">
        <p14:creationId xmlns:p14="http://schemas.microsoft.com/office/powerpoint/2010/main" val="1030819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CE51E99-11F6-47D8-BF10-E948C3A21F6F}"/>
              </a:ext>
            </a:extLst>
          </p:cNvPr>
          <p:cNvPicPr>
            <a:picLocks noChangeAspect="1"/>
          </p:cNvPicPr>
          <p:nvPr/>
        </p:nvPicPr>
        <p:blipFill>
          <a:blip r:embed="rId3"/>
          <a:stretch>
            <a:fillRect/>
          </a:stretch>
        </p:blipFill>
        <p:spPr>
          <a:xfrm>
            <a:off x="0" y="1"/>
            <a:ext cx="12192000" cy="6857999"/>
          </a:xfrm>
          <a:prstGeom prst="rect">
            <a:avLst/>
          </a:prstGeom>
        </p:spPr>
      </p:pic>
      <p:sp>
        <p:nvSpPr>
          <p:cNvPr id="3" name="Text Placeholder 2">
            <a:extLst>
              <a:ext uri="{FF2B5EF4-FFF2-40B4-BE49-F238E27FC236}">
                <a16:creationId xmlns:a16="http://schemas.microsoft.com/office/drawing/2014/main" id="{398D1F81-6838-479C-982A-D7A27E62E920}"/>
              </a:ext>
            </a:extLst>
          </p:cNvPr>
          <p:cNvSpPr>
            <a:spLocks noGrp="1"/>
          </p:cNvSpPr>
          <p:nvPr>
            <p:ph type="body" sz="half" idx="10"/>
          </p:nvPr>
        </p:nvSpPr>
        <p:spPr>
          <a:xfrm flipH="1">
            <a:off x="768348" y="1226601"/>
            <a:ext cx="11423652" cy="5023422"/>
          </a:xfrm>
        </p:spPr>
        <p:txBody>
          <a:bodyPr>
            <a:normAutofit fontScale="92500" lnSpcReduction="20000"/>
          </a:bodyPr>
          <a:lstStyle/>
          <a:p>
            <a:pPr algn="ctr"/>
            <a:r>
              <a:rPr lang="en-US" b="1" dirty="0"/>
              <a:t>Why They Matter</a:t>
            </a:r>
            <a:endParaRPr lang="en-US" dirty="0"/>
          </a:p>
          <a:p>
            <a:pPr algn="ctr">
              <a:buFont typeface="Arial" panose="020B0604020202020204" pitchFamily="34" charset="0"/>
              <a:buChar char="•"/>
            </a:pPr>
            <a:r>
              <a:rPr lang="en-US" dirty="0"/>
              <a:t>Offer a quick, quantitative snapshot of your data</a:t>
            </a:r>
          </a:p>
          <a:p>
            <a:pPr algn="ctr">
              <a:buFont typeface="Arial" panose="020B0604020202020204" pitchFamily="34" charset="0"/>
              <a:buChar char="•"/>
            </a:pPr>
            <a:r>
              <a:rPr lang="en-US" dirty="0"/>
              <a:t>Reveal central tendency, variability, and distribution shape</a:t>
            </a:r>
          </a:p>
          <a:p>
            <a:pPr algn="ctr">
              <a:buFont typeface="Arial" panose="020B0604020202020204" pitchFamily="34" charset="0"/>
              <a:buChar char="•"/>
            </a:pPr>
            <a:r>
              <a:rPr lang="en-US" dirty="0"/>
              <a:t>Help detect anomalies before deeper analysis</a:t>
            </a:r>
          </a:p>
          <a:p>
            <a:r>
              <a:rPr lang="en-US" sz="2800" b="1" dirty="0"/>
              <a:t>      </a:t>
            </a:r>
            <a:r>
              <a:rPr lang="en-US" sz="2800" b="1" u="sng" dirty="0"/>
              <a:t>Key Metrics</a:t>
            </a:r>
            <a:endParaRPr lang="en-US" sz="2800" u="sng" dirty="0"/>
          </a:p>
          <a:p>
            <a:pPr>
              <a:buFont typeface="Arial" panose="020B0604020202020204" pitchFamily="34" charset="0"/>
              <a:buChar char="•"/>
            </a:pPr>
            <a:r>
              <a:rPr lang="en-US" sz="2800" b="1" dirty="0"/>
              <a:t>Central Tendency</a:t>
            </a:r>
            <a:endParaRPr lang="en-US" sz="2800" dirty="0"/>
          </a:p>
          <a:p>
            <a:pPr marL="742950" lvl="1" indent="-285750">
              <a:buFont typeface="Arial" panose="020B0604020202020204" pitchFamily="34" charset="0"/>
              <a:buChar char="•"/>
            </a:pPr>
            <a:r>
              <a:rPr lang="en-US" sz="1600" b="1" dirty="0"/>
              <a:t>Mean:</a:t>
            </a:r>
            <a:r>
              <a:rPr lang="en-US" sz="1600" dirty="0"/>
              <a:t> arithmetic average</a:t>
            </a:r>
          </a:p>
          <a:p>
            <a:pPr marL="742950" lvl="1" indent="-285750">
              <a:buFont typeface="Arial" panose="020B0604020202020204" pitchFamily="34" charset="0"/>
              <a:buChar char="•"/>
            </a:pPr>
            <a:r>
              <a:rPr lang="en-US" sz="1600" b="1" dirty="0"/>
              <a:t>Median:</a:t>
            </a:r>
            <a:r>
              <a:rPr lang="en-US" sz="1600" dirty="0"/>
              <a:t> middle value (robust to outliers)</a:t>
            </a:r>
          </a:p>
          <a:p>
            <a:pPr marL="742950" lvl="1" indent="-285750">
              <a:buFont typeface="Arial" panose="020B0604020202020204" pitchFamily="34" charset="0"/>
              <a:buChar char="•"/>
            </a:pPr>
            <a:r>
              <a:rPr lang="en-US" sz="1600" b="1" dirty="0"/>
              <a:t>Mode:</a:t>
            </a:r>
            <a:r>
              <a:rPr lang="en-US" sz="1600" dirty="0"/>
              <a:t> most frequent value</a:t>
            </a:r>
          </a:p>
          <a:p>
            <a:pPr>
              <a:buFont typeface="Arial" panose="020B0604020202020204" pitchFamily="34" charset="0"/>
              <a:buChar char="•"/>
            </a:pPr>
            <a:r>
              <a:rPr lang="en-US" sz="2800" b="1" dirty="0"/>
              <a:t>Dispersion</a:t>
            </a:r>
            <a:endParaRPr lang="en-US" sz="2800" dirty="0"/>
          </a:p>
          <a:p>
            <a:pPr marL="742950" lvl="1" indent="-285750">
              <a:buFont typeface="Arial" panose="020B0604020202020204" pitchFamily="34" charset="0"/>
              <a:buChar char="•"/>
            </a:pPr>
            <a:r>
              <a:rPr lang="en-US" sz="1600" b="1" dirty="0"/>
              <a:t>Range:</a:t>
            </a:r>
            <a:r>
              <a:rPr lang="en-US" sz="1600" dirty="0"/>
              <a:t> max – min</a:t>
            </a:r>
          </a:p>
          <a:p>
            <a:pPr marL="742950" lvl="1" indent="-285750">
              <a:buFont typeface="Arial" panose="020B0604020202020204" pitchFamily="34" charset="0"/>
              <a:buChar char="•"/>
            </a:pPr>
            <a:r>
              <a:rPr lang="en-US" sz="1600" b="1" dirty="0"/>
              <a:t>Variance &amp; Std Dev:</a:t>
            </a:r>
            <a:r>
              <a:rPr lang="en-US" sz="1600" dirty="0"/>
              <a:t> average squared deviation; spread</a:t>
            </a:r>
          </a:p>
          <a:p>
            <a:pPr marL="742950" lvl="1" indent="-285750">
              <a:buFont typeface="Arial" panose="020B0604020202020204" pitchFamily="34" charset="0"/>
              <a:buChar char="•"/>
            </a:pPr>
            <a:r>
              <a:rPr lang="en-US" sz="1600" b="1" dirty="0"/>
              <a:t>Interquartile Range (IQR):</a:t>
            </a:r>
            <a:r>
              <a:rPr lang="en-US" sz="1600" dirty="0"/>
              <a:t> Q3 – Q1, focuses on middle 50%</a:t>
            </a:r>
          </a:p>
          <a:p>
            <a:pPr>
              <a:buFont typeface="Arial" panose="020B0604020202020204" pitchFamily="34" charset="0"/>
              <a:buChar char="•"/>
            </a:pPr>
            <a:r>
              <a:rPr lang="en-US" sz="2800" b="1" dirty="0"/>
              <a:t>Shape</a:t>
            </a:r>
            <a:endParaRPr lang="en-US" sz="2800" dirty="0"/>
          </a:p>
          <a:p>
            <a:pPr marL="742950" lvl="1" indent="-285750">
              <a:buFont typeface="Arial" panose="020B0604020202020204" pitchFamily="34" charset="0"/>
              <a:buChar char="•"/>
            </a:pPr>
            <a:r>
              <a:rPr lang="en-US" sz="1600" b="1" dirty="0"/>
              <a:t>Skewness:</a:t>
            </a:r>
            <a:r>
              <a:rPr lang="en-US" sz="1600" dirty="0"/>
              <a:t> asymmetry of distribution</a:t>
            </a:r>
          </a:p>
          <a:p>
            <a:pPr marL="742950" lvl="1" indent="-285750">
              <a:buFont typeface="Arial" panose="020B0604020202020204" pitchFamily="34" charset="0"/>
              <a:buChar char="•"/>
            </a:pPr>
            <a:r>
              <a:rPr lang="en-US" sz="1600" b="1" dirty="0"/>
              <a:t>Kurtosis:</a:t>
            </a:r>
            <a:r>
              <a:rPr lang="en-US" sz="1600" dirty="0"/>
              <a:t> “</a:t>
            </a:r>
            <a:r>
              <a:rPr lang="en-US" sz="1600" dirty="0" err="1"/>
              <a:t>tailedness</a:t>
            </a:r>
            <a:r>
              <a:rPr lang="en-US" sz="1600" dirty="0"/>
              <a:t>” relative to normal</a:t>
            </a:r>
          </a:p>
          <a:p>
            <a:endParaRPr lang="en-US" dirty="0"/>
          </a:p>
          <a:p>
            <a:pPr>
              <a:buFont typeface="+mj-lt"/>
              <a:buAutoNum type="arabicPeriod"/>
            </a:pPr>
            <a:endParaRPr lang="en-US" dirty="0"/>
          </a:p>
          <a:p>
            <a:pPr>
              <a:buFont typeface="+mj-lt"/>
              <a:buAutoNum type="arabicPeriod"/>
            </a:pPr>
            <a:endParaRPr lang="en-US" dirty="0"/>
          </a:p>
          <a:p>
            <a:endParaRPr lang="en-US" dirty="0"/>
          </a:p>
        </p:txBody>
      </p:sp>
      <p:sp>
        <p:nvSpPr>
          <p:cNvPr id="8" name="Title 7">
            <a:extLst>
              <a:ext uri="{FF2B5EF4-FFF2-40B4-BE49-F238E27FC236}">
                <a16:creationId xmlns:a16="http://schemas.microsoft.com/office/drawing/2014/main" id="{3501A369-70E4-4F08-8B8B-C01DBF2166A8}"/>
              </a:ext>
            </a:extLst>
          </p:cNvPr>
          <p:cNvSpPr>
            <a:spLocks noGrp="1"/>
          </p:cNvSpPr>
          <p:nvPr>
            <p:ph type="title"/>
          </p:nvPr>
        </p:nvSpPr>
        <p:spPr/>
        <p:txBody>
          <a:bodyPr>
            <a:normAutofit/>
          </a:bodyPr>
          <a:lstStyle/>
          <a:p>
            <a:pPr algn="ctr"/>
            <a:r>
              <a:rPr lang="en-US" dirty="0"/>
              <a:t>Summary Statistics</a:t>
            </a:r>
          </a:p>
        </p:txBody>
      </p:sp>
      <p:sp>
        <p:nvSpPr>
          <p:cNvPr id="6" name="TextBox 5">
            <a:extLst>
              <a:ext uri="{FF2B5EF4-FFF2-40B4-BE49-F238E27FC236}">
                <a16:creationId xmlns:a16="http://schemas.microsoft.com/office/drawing/2014/main" id="{ECBAFA30-981F-466C-82E6-6754801A3417}"/>
              </a:ext>
            </a:extLst>
          </p:cNvPr>
          <p:cNvSpPr txBox="1"/>
          <p:nvPr/>
        </p:nvSpPr>
        <p:spPr>
          <a:xfrm>
            <a:off x="2992465" y="-470592"/>
            <a:ext cx="6207070" cy="369332"/>
          </a:xfrm>
          <a:prstGeom prst="rect">
            <a:avLst/>
          </a:prstGeom>
          <a:noFill/>
        </p:spPr>
        <p:txBody>
          <a:bodyPr wrap="square">
            <a:spAutoFit/>
          </a:bodyPr>
          <a:lstStyle/>
          <a:p>
            <a:r>
              <a:rPr lang="en-US" b="1" dirty="0"/>
              <a:t>Key Steps:</a:t>
            </a:r>
            <a:endParaRPr lang="en-US" dirty="0"/>
          </a:p>
        </p:txBody>
      </p:sp>
      <p:pic>
        <p:nvPicPr>
          <p:cNvPr id="4" name="Picture 3">
            <a:extLst>
              <a:ext uri="{FF2B5EF4-FFF2-40B4-BE49-F238E27FC236}">
                <a16:creationId xmlns:a16="http://schemas.microsoft.com/office/drawing/2014/main" id="{EE021322-D95C-40B3-8937-F5533EB940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7510" y="2957688"/>
            <a:ext cx="4819798" cy="2935112"/>
          </a:xfrm>
          <a:prstGeom prst="rect">
            <a:avLst/>
          </a:prstGeom>
        </p:spPr>
      </p:pic>
    </p:spTree>
    <p:extLst>
      <p:ext uri="{BB962C8B-B14F-4D97-AF65-F5344CB8AC3E}">
        <p14:creationId xmlns:p14="http://schemas.microsoft.com/office/powerpoint/2010/main" val="1514350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CE51E99-11F6-47D8-BF10-E948C3A21F6F}"/>
              </a:ext>
            </a:extLst>
          </p:cNvPr>
          <p:cNvPicPr>
            <a:picLocks noChangeAspect="1"/>
          </p:cNvPicPr>
          <p:nvPr/>
        </p:nvPicPr>
        <p:blipFill>
          <a:blip r:embed="rId3"/>
          <a:stretch>
            <a:fillRect/>
          </a:stretch>
        </p:blipFill>
        <p:spPr>
          <a:xfrm>
            <a:off x="0" y="-101260"/>
            <a:ext cx="12192000" cy="6857999"/>
          </a:xfrm>
          <a:prstGeom prst="rect">
            <a:avLst/>
          </a:prstGeom>
        </p:spPr>
      </p:pic>
      <p:sp>
        <p:nvSpPr>
          <p:cNvPr id="8" name="Title 7">
            <a:extLst>
              <a:ext uri="{FF2B5EF4-FFF2-40B4-BE49-F238E27FC236}">
                <a16:creationId xmlns:a16="http://schemas.microsoft.com/office/drawing/2014/main" id="{3501A369-70E4-4F08-8B8B-C01DBF2166A8}"/>
              </a:ext>
            </a:extLst>
          </p:cNvPr>
          <p:cNvSpPr>
            <a:spLocks noGrp="1"/>
          </p:cNvSpPr>
          <p:nvPr>
            <p:ph type="title"/>
          </p:nvPr>
        </p:nvSpPr>
        <p:spPr/>
        <p:txBody>
          <a:bodyPr>
            <a:normAutofit/>
          </a:bodyPr>
          <a:lstStyle/>
          <a:p>
            <a:pPr algn="ctr"/>
            <a:r>
              <a:rPr lang="en-US" dirty="0"/>
              <a:t>Summary Statistics</a:t>
            </a:r>
          </a:p>
        </p:txBody>
      </p:sp>
      <p:sp>
        <p:nvSpPr>
          <p:cNvPr id="6" name="TextBox 5">
            <a:extLst>
              <a:ext uri="{FF2B5EF4-FFF2-40B4-BE49-F238E27FC236}">
                <a16:creationId xmlns:a16="http://schemas.microsoft.com/office/drawing/2014/main" id="{ECBAFA30-981F-466C-82E6-6754801A3417}"/>
              </a:ext>
            </a:extLst>
          </p:cNvPr>
          <p:cNvSpPr txBox="1"/>
          <p:nvPr/>
        </p:nvSpPr>
        <p:spPr>
          <a:xfrm>
            <a:off x="2992465" y="-470592"/>
            <a:ext cx="6207070" cy="369332"/>
          </a:xfrm>
          <a:prstGeom prst="rect">
            <a:avLst/>
          </a:prstGeom>
          <a:noFill/>
        </p:spPr>
        <p:txBody>
          <a:bodyPr wrap="square">
            <a:spAutoFit/>
          </a:bodyPr>
          <a:lstStyle/>
          <a:p>
            <a:r>
              <a:rPr lang="en-US" b="1" dirty="0"/>
              <a:t>Key Steps:</a:t>
            </a:r>
            <a:endParaRPr lang="en-US" dirty="0"/>
          </a:p>
        </p:txBody>
      </p:sp>
      <p:graphicFrame>
        <p:nvGraphicFramePr>
          <p:cNvPr id="5" name="Table 4">
            <a:extLst>
              <a:ext uri="{FF2B5EF4-FFF2-40B4-BE49-F238E27FC236}">
                <a16:creationId xmlns:a16="http://schemas.microsoft.com/office/drawing/2014/main" id="{C4DE2D9E-4770-43F7-BFF5-828C11A52471}"/>
              </a:ext>
            </a:extLst>
          </p:cNvPr>
          <p:cNvGraphicFramePr>
            <a:graphicFrameLocks noGrp="1"/>
          </p:cNvGraphicFramePr>
          <p:nvPr>
            <p:extLst>
              <p:ext uri="{D42A27DB-BD31-4B8C-83A1-F6EECF244321}">
                <p14:modId xmlns:p14="http://schemas.microsoft.com/office/powerpoint/2010/main" val="4175776707"/>
              </p:ext>
            </p:extLst>
          </p:nvPr>
        </p:nvGraphicFramePr>
        <p:xfrm>
          <a:off x="586351" y="1123544"/>
          <a:ext cx="11019297" cy="5122265"/>
        </p:xfrm>
        <a:graphic>
          <a:graphicData uri="http://schemas.openxmlformats.org/drawingml/2006/table">
            <a:tbl>
              <a:tblPr>
                <a:tableStyleId>{93296810-A885-4BE3-A3E7-6D5BEEA58F35}</a:tableStyleId>
              </a:tblPr>
              <a:tblGrid>
                <a:gridCol w="1764956">
                  <a:extLst>
                    <a:ext uri="{9D8B030D-6E8A-4147-A177-3AD203B41FA5}">
                      <a16:colId xmlns:a16="http://schemas.microsoft.com/office/drawing/2014/main" val="800646898"/>
                    </a:ext>
                  </a:extLst>
                </a:gridCol>
                <a:gridCol w="3457974">
                  <a:extLst>
                    <a:ext uri="{9D8B030D-6E8A-4147-A177-3AD203B41FA5}">
                      <a16:colId xmlns:a16="http://schemas.microsoft.com/office/drawing/2014/main" val="1532259042"/>
                    </a:ext>
                  </a:extLst>
                </a:gridCol>
                <a:gridCol w="3041543">
                  <a:extLst>
                    <a:ext uri="{9D8B030D-6E8A-4147-A177-3AD203B41FA5}">
                      <a16:colId xmlns:a16="http://schemas.microsoft.com/office/drawing/2014/main" val="4204466271"/>
                    </a:ext>
                  </a:extLst>
                </a:gridCol>
                <a:gridCol w="2754824">
                  <a:extLst>
                    <a:ext uri="{9D8B030D-6E8A-4147-A177-3AD203B41FA5}">
                      <a16:colId xmlns:a16="http://schemas.microsoft.com/office/drawing/2014/main" val="1998973995"/>
                    </a:ext>
                  </a:extLst>
                </a:gridCol>
              </a:tblGrid>
              <a:tr h="953808">
                <a:tc>
                  <a:txBody>
                    <a:bodyPr/>
                    <a:lstStyle/>
                    <a:p>
                      <a:r>
                        <a:rPr lang="en-US" sz="2200" b="1" dirty="0">
                          <a:solidFill>
                            <a:schemeClr val="tx1"/>
                          </a:solidFill>
                        </a:rPr>
                        <a:t>Statistic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sz="2200" b="1">
                          <a:solidFill>
                            <a:schemeClr val="tx1"/>
                          </a:solidFill>
                        </a:rPr>
                        <a:t>R 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sz="2200" b="1" dirty="0">
                          <a:solidFill>
                            <a:schemeClr val="tx1"/>
                          </a:solidFill>
                        </a:rPr>
                        <a:t>Excel 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sz="2200" b="1" dirty="0">
                          <a:solidFill>
                            <a:schemeClr val="tx1"/>
                          </a:solidFill>
                        </a:rPr>
                        <a:t>Example (</a:t>
                      </a:r>
                      <a:r>
                        <a:rPr lang="en-US" sz="2200" b="1" dirty="0" err="1">
                          <a:solidFill>
                            <a:schemeClr val="tx1"/>
                          </a:solidFill>
                        </a:rPr>
                        <a:t>TestDuration</a:t>
                      </a:r>
                      <a:r>
                        <a:rPr lang="en-US" sz="2200" b="1"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453858046"/>
                  </a:ext>
                </a:extLst>
              </a:tr>
              <a:tr h="545033">
                <a:tc>
                  <a:txBody>
                    <a:bodyPr/>
                    <a:lstStyle/>
                    <a:p>
                      <a:r>
                        <a:rPr lang="en-US" sz="2200" dirty="0"/>
                        <a:t>Mean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a:t>mean(</a:t>
                      </a:r>
                      <a:r>
                        <a:rPr lang="en-US" sz="2200" dirty="0" err="1"/>
                        <a:t>df$TestDuration</a:t>
                      </a:r>
                      <a:r>
                        <a:rPr lang="en-US" sz="2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a:t>=AVERAGE(B2:B5)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a:t>43.75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4902247"/>
                  </a:ext>
                </a:extLst>
              </a:tr>
              <a:tr h="953808">
                <a:tc>
                  <a:txBody>
                    <a:bodyPr/>
                    <a:lstStyle/>
                    <a:p>
                      <a:r>
                        <a:rPr lang="en-US" sz="2200"/>
                        <a:t>Median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a:t>median(</a:t>
                      </a:r>
                      <a:r>
                        <a:rPr lang="en-US" sz="2200" dirty="0" err="1"/>
                        <a:t>df$TestDuration</a:t>
                      </a:r>
                      <a:r>
                        <a:rPr lang="en-US" sz="2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a:t>=MEDIAN(B2:B5)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5196914"/>
                  </a:ext>
                </a:extLst>
              </a:tr>
              <a:tr h="545033">
                <a:tc>
                  <a:txBody>
                    <a:bodyPr/>
                    <a:lstStyle/>
                    <a:p>
                      <a:r>
                        <a:rPr lang="en-US" sz="2200"/>
                        <a:t>Std Deviation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err="1"/>
                        <a:t>sd</a:t>
                      </a:r>
                      <a:r>
                        <a:rPr lang="en-US" sz="2200" dirty="0"/>
                        <a:t>(</a:t>
                      </a:r>
                      <a:r>
                        <a:rPr lang="en-US" sz="2200" dirty="0" err="1"/>
                        <a:t>df$TestDuration</a:t>
                      </a:r>
                      <a:r>
                        <a:rPr lang="en-US" sz="2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a:t>=STDEV.P(B2:B5)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a:t>≈ 10.31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3349011"/>
                  </a:ext>
                </a:extLst>
              </a:tr>
              <a:tr h="953808">
                <a:tc>
                  <a:txBody>
                    <a:bodyPr/>
                    <a:lstStyle/>
                    <a:p>
                      <a:r>
                        <a:rPr lang="en-US" sz="2200"/>
                        <a:t>Min / Max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2200"/>
                        <a:t>min(df$TestDuration) / max(df$TestDuration)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da-DK" sz="2200" dirty="0"/>
                        <a:t>=MIN(B2:B5) / =MAX(B2:B5)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a:t>30 / 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2241806"/>
                  </a:ext>
                </a:extLst>
              </a:tr>
              <a:tr h="953808">
                <a:tc>
                  <a:txBody>
                    <a:bodyPr/>
                    <a:lstStyle/>
                    <a:p>
                      <a:r>
                        <a:rPr lang="en-US" sz="2200"/>
                        <a:t>IQR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a:t>IQR(</a:t>
                      </a:r>
                      <a:r>
                        <a:rPr lang="en-US" sz="2200" dirty="0" err="1"/>
                        <a:t>df$TestDuration</a:t>
                      </a:r>
                      <a:r>
                        <a:rPr lang="en-US" sz="2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it-IT" sz="2200"/>
                        <a:t>*(Calc: Q3–Q1 via QUARTILE)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dirty="0"/>
                        <a:t>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2049505"/>
                  </a:ext>
                </a:extLst>
              </a:tr>
            </a:tbl>
          </a:graphicData>
        </a:graphic>
      </p:graphicFrame>
    </p:spTree>
    <p:extLst>
      <p:ext uri="{BB962C8B-B14F-4D97-AF65-F5344CB8AC3E}">
        <p14:creationId xmlns:p14="http://schemas.microsoft.com/office/powerpoint/2010/main" val="4204756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CE51E99-11F6-47D8-BF10-E948C3A21F6F}"/>
              </a:ext>
            </a:extLst>
          </p:cNvPr>
          <p:cNvPicPr>
            <a:picLocks noChangeAspect="1"/>
          </p:cNvPicPr>
          <p:nvPr/>
        </p:nvPicPr>
        <p:blipFill>
          <a:blip r:embed="rId3"/>
          <a:stretch>
            <a:fillRect/>
          </a:stretch>
        </p:blipFill>
        <p:spPr>
          <a:xfrm>
            <a:off x="0" y="1"/>
            <a:ext cx="12192000" cy="6857999"/>
          </a:xfrm>
          <a:prstGeom prst="rect">
            <a:avLst/>
          </a:prstGeom>
        </p:spPr>
      </p:pic>
      <p:sp>
        <p:nvSpPr>
          <p:cNvPr id="3" name="Text Placeholder 2">
            <a:extLst>
              <a:ext uri="{FF2B5EF4-FFF2-40B4-BE49-F238E27FC236}">
                <a16:creationId xmlns:a16="http://schemas.microsoft.com/office/drawing/2014/main" id="{398D1F81-6838-479C-982A-D7A27E62E920}"/>
              </a:ext>
            </a:extLst>
          </p:cNvPr>
          <p:cNvSpPr>
            <a:spLocks noGrp="1"/>
          </p:cNvSpPr>
          <p:nvPr>
            <p:ph type="body" sz="half" idx="10"/>
          </p:nvPr>
        </p:nvSpPr>
        <p:spPr>
          <a:xfrm flipH="1">
            <a:off x="5181600" y="1226601"/>
            <a:ext cx="7010400" cy="5023422"/>
          </a:xfrm>
        </p:spPr>
        <p:txBody>
          <a:bodyPr>
            <a:normAutofit/>
          </a:bodyPr>
          <a:lstStyle/>
          <a:p>
            <a:pPr>
              <a:buFont typeface="Arial" panose="020B0604020202020204" pitchFamily="34" charset="0"/>
              <a:buChar char="•"/>
            </a:pPr>
            <a:r>
              <a:rPr lang="en-US" sz="3200" b="1" dirty="0"/>
              <a:t>Histogram</a:t>
            </a:r>
            <a:endParaRPr lang="en-US" sz="3200" dirty="0"/>
          </a:p>
          <a:p>
            <a:pPr marL="742950" lvl="1" indent="-285750">
              <a:buFont typeface="Arial" panose="020B0604020202020204" pitchFamily="34" charset="0"/>
              <a:buChar char="•"/>
            </a:pPr>
            <a:r>
              <a:rPr lang="en-US" sz="1800" dirty="0"/>
              <a:t>Shows distribution of a single variable (e.g., test durations)</a:t>
            </a:r>
          </a:p>
          <a:p>
            <a:pPr marL="742950" lvl="1" indent="-285750">
              <a:buFont typeface="Arial" panose="020B0604020202020204" pitchFamily="34" charset="0"/>
              <a:buChar char="•"/>
            </a:pPr>
            <a:r>
              <a:rPr lang="en-US" sz="1800" dirty="0"/>
              <a:t>Highlights skewness, multimodality, and gaps</a:t>
            </a:r>
          </a:p>
          <a:p>
            <a:pPr>
              <a:buFont typeface="Arial" panose="020B0604020202020204" pitchFamily="34" charset="0"/>
              <a:buChar char="•"/>
            </a:pPr>
            <a:r>
              <a:rPr lang="en-US" sz="3200" b="1" dirty="0"/>
              <a:t>Box Plot</a:t>
            </a:r>
            <a:endParaRPr lang="en-US" sz="3200" dirty="0"/>
          </a:p>
          <a:p>
            <a:pPr marL="742950" lvl="1" indent="-285750">
              <a:buFont typeface="Arial" panose="020B0604020202020204" pitchFamily="34" charset="0"/>
              <a:buChar char="•"/>
            </a:pPr>
            <a:r>
              <a:rPr lang="en-US" sz="1800" dirty="0"/>
              <a:t>Summarizes median, quartiles, and outliers</a:t>
            </a:r>
          </a:p>
          <a:p>
            <a:pPr marL="742950" lvl="1" indent="-285750">
              <a:buFont typeface="Arial" panose="020B0604020202020204" pitchFamily="34" charset="0"/>
              <a:buChar char="•"/>
            </a:pPr>
            <a:r>
              <a:rPr lang="en-US" sz="1800" dirty="0"/>
              <a:t>Compares spread across groups (e.g., by system type)</a:t>
            </a:r>
          </a:p>
          <a:p>
            <a:pPr>
              <a:buFont typeface="Arial" panose="020B0604020202020204" pitchFamily="34" charset="0"/>
              <a:buChar char="•"/>
            </a:pPr>
            <a:r>
              <a:rPr lang="en-US" sz="3200" b="1" dirty="0"/>
              <a:t>Scatter Plot</a:t>
            </a:r>
            <a:endParaRPr lang="en-US" sz="3200" dirty="0"/>
          </a:p>
          <a:p>
            <a:pPr marL="742950" lvl="1" indent="-285750">
              <a:buFont typeface="Arial" panose="020B0604020202020204" pitchFamily="34" charset="0"/>
              <a:buChar char="•"/>
            </a:pPr>
            <a:r>
              <a:rPr lang="en-US" sz="1800" dirty="0"/>
              <a:t>Reveals relationships between two continuous variables</a:t>
            </a:r>
          </a:p>
          <a:p>
            <a:pPr>
              <a:buFont typeface="Arial" panose="020B0604020202020204" pitchFamily="34" charset="0"/>
              <a:buChar char="•"/>
            </a:pPr>
            <a:r>
              <a:rPr lang="en-US" sz="3200" b="1" dirty="0"/>
              <a:t>Heatmap / Correlation Matrix</a:t>
            </a:r>
            <a:endParaRPr lang="en-US" sz="3200" dirty="0"/>
          </a:p>
          <a:p>
            <a:pPr marL="742950" lvl="1" indent="-285750">
              <a:buFont typeface="Arial" panose="020B0604020202020204" pitchFamily="34" charset="0"/>
              <a:buChar char="•"/>
            </a:pPr>
            <a:r>
              <a:rPr lang="en-US" sz="1800" dirty="0"/>
              <a:t>Displays pairwise correlations among variables</a:t>
            </a:r>
          </a:p>
          <a:p>
            <a:pPr marL="742950" lvl="1" indent="-285750">
              <a:buFont typeface="Arial" panose="020B0604020202020204" pitchFamily="34" charset="0"/>
              <a:buChar char="•"/>
            </a:pPr>
            <a:r>
              <a:rPr lang="en-US" sz="1800" dirty="0"/>
              <a:t>Guides feature selection and multicollinearity checks</a:t>
            </a:r>
          </a:p>
          <a:p>
            <a:endParaRPr lang="en-US" dirty="0"/>
          </a:p>
          <a:p>
            <a:pPr>
              <a:buFont typeface="+mj-lt"/>
              <a:buAutoNum type="arabicPeriod"/>
            </a:pPr>
            <a:endParaRPr lang="en-US" dirty="0"/>
          </a:p>
          <a:p>
            <a:pPr>
              <a:buFont typeface="+mj-lt"/>
              <a:buAutoNum type="arabicPeriod"/>
            </a:pPr>
            <a:endParaRPr lang="en-US" dirty="0"/>
          </a:p>
          <a:p>
            <a:endParaRPr lang="en-US" dirty="0"/>
          </a:p>
        </p:txBody>
      </p:sp>
      <p:sp>
        <p:nvSpPr>
          <p:cNvPr id="8" name="Title 7">
            <a:extLst>
              <a:ext uri="{FF2B5EF4-FFF2-40B4-BE49-F238E27FC236}">
                <a16:creationId xmlns:a16="http://schemas.microsoft.com/office/drawing/2014/main" id="{3501A369-70E4-4F08-8B8B-C01DBF2166A8}"/>
              </a:ext>
            </a:extLst>
          </p:cNvPr>
          <p:cNvSpPr>
            <a:spLocks noGrp="1"/>
          </p:cNvSpPr>
          <p:nvPr>
            <p:ph type="title"/>
          </p:nvPr>
        </p:nvSpPr>
        <p:spPr/>
        <p:txBody>
          <a:bodyPr>
            <a:normAutofit/>
          </a:bodyPr>
          <a:lstStyle/>
          <a:p>
            <a:pPr algn="ctr"/>
            <a:r>
              <a:rPr lang="en-US" dirty="0"/>
              <a:t>Visualizations</a:t>
            </a:r>
          </a:p>
        </p:txBody>
      </p:sp>
      <p:sp>
        <p:nvSpPr>
          <p:cNvPr id="6" name="TextBox 5">
            <a:extLst>
              <a:ext uri="{FF2B5EF4-FFF2-40B4-BE49-F238E27FC236}">
                <a16:creationId xmlns:a16="http://schemas.microsoft.com/office/drawing/2014/main" id="{ECBAFA30-981F-466C-82E6-6754801A3417}"/>
              </a:ext>
            </a:extLst>
          </p:cNvPr>
          <p:cNvSpPr txBox="1"/>
          <p:nvPr/>
        </p:nvSpPr>
        <p:spPr>
          <a:xfrm>
            <a:off x="2992465" y="-470592"/>
            <a:ext cx="6207070" cy="369332"/>
          </a:xfrm>
          <a:prstGeom prst="rect">
            <a:avLst/>
          </a:prstGeom>
          <a:noFill/>
        </p:spPr>
        <p:txBody>
          <a:bodyPr wrap="square">
            <a:spAutoFit/>
          </a:bodyPr>
          <a:lstStyle/>
          <a:p>
            <a:r>
              <a:rPr lang="en-US" b="1" dirty="0"/>
              <a:t>Key Steps:</a:t>
            </a:r>
            <a:endParaRPr lang="en-US" dirty="0"/>
          </a:p>
        </p:txBody>
      </p:sp>
      <p:pic>
        <p:nvPicPr>
          <p:cNvPr id="4" name="Picture 3">
            <a:extLst>
              <a:ext uri="{FF2B5EF4-FFF2-40B4-BE49-F238E27FC236}">
                <a16:creationId xmlns:a16="http://schemas.microsoft.com/office/drawing/2014/main" id="{88889440-1D89-446A-BC0A-0DA0C3AF95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586" y="1600350"/>
            <a:ext cx="3832578" cy="3832578"/>
          </a:xfrm>
          <a:prstGeom prst="rect">
            <a:avLst/>
          </a:prstGeom>
        </p:spPr>
      </p:pic>
    </p:spTree>
    <p:extLst>
      <p:ext uri="{BB962C8B-B14F-4D97-AF65-F5344CB8AC3E}">
        <p14:creationId xmlns:p14="http://schemas.microsoft.com/office/powerpoint/2010/main" val="3050175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CE51E99-11F6-47D8-BF10-E948C3A21F6F}"/>
              </a:ext>
            </a:extLst>
          </p:cNvPr>
          <p:cNvPicPr>
            <a:picLocks noChangeAspect="1"/>
          </p:cNvPicPr>
          <p:nvPr/>
        </p:nvPicPr>
        <p:blipFill>
          <a:blip r:embed="rId4"/>
          <a:stretch>
            <a:fillRect/>
          </a:stretch>
        </p:blipFill>
        <p:spPr>
          <a:xfrm>
            <a:off x="0" y="1"/>
            <a:ext cx="12192000" cy="6857999"/>
          </a:xfrm>
          <a:prstGeom prst="rect">
            <a:avLst/>
          </a:prstGeom>
        </p:spPr>
      </p:pic>
      <p:sp>
        <p:nvSpPr>
          <p:cNvPr id="8" name="Title 7">
            <a:extLst>
              <a:ext uri="{FF2B5EF4-FFF2-40B4-BE49-F238E27FC236}">
                <a16:creationId xmlns:a16="http://schemas.microsoft.com/office/drawing/2014/main" id="{3501A369-70E4-4F08-8B8B-C01DBF2166A8}"/>
              </a:ext>
            </a:extLst>
          </p:cNvPr>
          <p:cNvSpPr>
            <a:spLocks noGrp="1"/>
          </p:cNvSpPr>
          <p:nvPr>
            <p:ph type="title"/>
          </p:nvPr>
        </p:nvSpPr>
        <p:spPr/>
        <p:txBody>
          <a:bodyPr>
            <a:normAutofit/>
          </a:bodyPr>
          <a:lstStyle/>
          <a:p>
            <a:pPr algn="ctr"/>
            <a:r>
              <a:rPr lang="en-US" dirty="0"/>
              <a:t>Visualizations</a:t>
            </a:r>
          </a:p>
        </p:txBody>
      </p:sp>
      <p:sp>
        <p:nvSpPr>
          <p:cNvPr id="6" name="TextBox 5">
            <a:extLst>
              <a:ext uri="{FF2B5EF4-FFF2-40B4-BE49-F238E27FC236}">
                <a16:creationId xmlns:a16="http://schemas.microsoft.com/office/drawing/2014/main" id="{ECBAFA30-981F-466C-82E6-6754801A3417}"/>
              </a:ext>
            </a:extLst>
          </p:cNvPr>
          <p:cNvSpPr txBox="1"/>
          <p:nvPr/>
        </p:nvSpPr>
        <p:spPr>
          <a:xfrm>
            <a:off x="2992465" y="-470592"/>
            <a:ext cx="6207070" cy="369332"/>
          </a:xfrm>
          <a:prstGeom prst="rect">
            <a:avLst/>
          </a:prstGeom>
          <a:noFill/>
        </p:spPr>
        <p:txBody>
          <a:bodyPr wrap="square">
            <a:spAutoFit/>
          </a:bodyPr>
          <a:lstStyle/>
          <a:p>
            <a:r>
              <a:rPr lang="en-US" b="1" dirty="0"/>
              <a:t>Key Steps:</a:t>
            </a:r>
            <a:endParaRPr lang="en-US" dirty="0"/>
          </a:p>
        </p:txBody>
      </p:sp>
      <p:graphicFrame>
        <p:nvGraphicFramePr>
          <p:cNvPr id="3" name="Table 2">
            <a:extLst>
              <a:ext uri="{FF2B5EF4-FFF2-40B4-BE49-F238E27FC236}">
                <a16:creationId xmlns:a16="http://schemas.microsoft.com/office/drawing/2014/main" id="{0EFC74B4-6E32-4491-92C7-1F1E88B6DC53}"/>
              </a:ext>
            </a:extLst>
          </p:cNvPr>
          <p:cNvGraphicFramePr>
            <a:graphicFrameLocks noGrp="1"/>
          </p:cNvGraphicFramePr>
          <p:nvPr>
            <p:extLst>
              <p:ext uri="{D42A27DB-BD31-4B8C-83A1-F6EECF244321}">
                <p14:modId xmlns:p14="http://schemas.microsoft.com/office/powerpoint/2010/main" val="3631124170"/>
              </p:ext>
            </p:extLst>
          </p:nvPr>
        </p:nvGraphicFramePr>
        <p:xfrm>
          <a:off x="79577" y="984060"/>
          <a:ext cx="12032845" cy="5342777"/>
        </p:xfrm>
        <a:graphic>
          <a:graphicData uri="http://schemas.openxmlformats.org/drawingml/2006/table">
            <a:tbl>
              <a:tblPr firstRow="1">
                <a:tableStyleId>{2D5ABB26-0587-4C30-8999-92F81FD0307C}</a:tableStyleId>
              </a:tblPr>
              <a:tblGrid>
                <a:gridCol w="2843982">
                  <a:extLst>
                    <a:ext uri="{9D8B030D-6E8A-4147-A177-3AD203B41FA5}">
                      <a16:colId xmlns:a16="http://schemas.microsoft.com/office/drawing/2014/main" val="2813534696"/>
                    </a:ext>
                  </a:extLst>
                </a:gridCol>
                <a:gridCol w="4280352">
                  <a:extLst>
                    <a:ext uri="{9D8B030D-6E8A-4147-A177-3AD203B41FA5}">
                      <a16:colId xmlns:a16="http://schemas.microsoft.com/office/drawing/2014/main" val="705935918"/>
                    </a:ext>
                  </a:extLst>
                </a:gridCol>
                <a:gridCol w="4908511">
                  <a:extLst>
                    <a:ext uri="{9D8B030D-6E8A-4147-A177-3AD203B41FA5}">
                      <a16:colId xmlns:a16="http://schemas.microsoft.com/office/drawing/2014/main" val="1000175972"/>
                    </a:ext>
                  </a:extLst>
                </a:gridCol>
              </a:tblGrid>
              <a:tr h="460025">
                <a:tc>
                  <a:txBody>
                    <a:bodyPr/>
                    <a:lstStyle/>
                    <a:p>
                      <a:pPr algn="ctr"/>
                      <a:r>
                        <a:rPr lang="en-US" sz="2000" b="1" dirty="0">
                          <a:solidFill>
                            <a:schemeClr val="tx1"/>
                          </a:solidFill>
                        </a:rPr>
                        <a:t>Chart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dirty="0">
                          <a:solidFill>
                            <a:schemeClr val="tx1"/>
                          </a:solidFill>
                        </a:rPr>
                        <a:t>R 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dirty="0">
                          <a:solidFill>
                            <a:schemeClr val="tx1"/>
                          </a:solidFill>
                        </a:rPr>
                        <a:t>Excel Steps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101066633"/>
                  </a:ext>
                </a:extLst>
              </a:tr>
              <a:tr h="1150064">
                <a:tc>
                  <a:txBody>
                    <a:bodyPr/>
                    <a:lstStyle/>
                    <a:p>
                      <a:r>
                        <a:rPr lang="en-US" sz="2200" dirty="0"/>
                        <a:t>Histogram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2200" dirty="0" err="1"/>
                        <a:t>hist</a:t>
                      </a:r>
                      <a:r>
                        <a:rPr lang="fr-FR" sz="2200" dirty="0"/>
                        <a:t>(</a:t>
                      </a:r>
                      <a:r>
                        <a:rPr lang="fr-FR" sz="2200" dirty="0" err="1"/>
                        <a:t>df$TestDurationMin</a:t>
                      </a:r>
                      <a:r>
                        <a:rPr lang="fr-FR" sz="2200" dirty="0"/>
                        <a:t>, main="Duration Distribution", </a:t>
                      </a:r>
                      <a:r>
                        <a:rPr lang="fr-FR" sz="2200" dirty="0" err="1"/>
                        <a:t>xlab</a:t>
                      </a:r>
                      <a:r>
                        <a:rPr lang="fr-FR" sz="2200" dirty="0"/>
                        <a:t>="Min")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t>Insert → Chart → Histogram; </a:t>
                      </a:r>
                    </a:p>
                    <a:p>
                      <a:r>
                        <a:rPr lang="en-US" sz="2200" dirty="0"/>
                        <a:t>set Data Range to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0104252"/>
                  </a:ext>
                </a:extLst>
              </a:tr>
              <a:tr h="1150064">
                <a:tc>
                  <a:txBody>
                    <a:bodyPr/>
                    <a:lstStyle/>
                    <a:p>
                      <a:r>
                        <a:rPr lang="en-US" sz="2200"/>
                        <a:t>Box Plot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t>boxplot(</a:t>
                      </a:r>
                      <a:r>
                        <a:rPr lang="en-US" sz="2200" dirty="0" err="1"/>
                        <a:t>TestDurationMin</a:t>
                      </a:r>
                      <a:r>
                        <a:rPr lang="en-US" sz="2200" dirty="0"/>
                        <a:t> ~ </a:t>
                      </a:r>
                      <a:r>
                        <a:rPr lang="en-US" sz="2200" dirty="0" err="1"/>
                        <a:t>SystemType</a:t>
                      </a:r>
                      <a:r>
                        <a:rPr lang="en-US" sz="2200" dirty="0"/>
                        <a:t>, data=df, </a:t>
                      </a:r>
                    </a:p>
                    <a:p>
                      <a:r>
                        <a:rPr lang="en-US" sz="2200" dirty="0"/>
                        <a:t>main="By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t>Select </a:t>
                      </a:r>
                      <a:r>
                        <a:rPr lang="en-US" sz="2200" dirty="0" err="1"/>
                        <a:t>SystemType</a:t>
                      </a:r>
                      <a:r>
                        <a:rPr lang="en-US" sz="2200" dirty="0"/>
                        <a:t> &amp; </a:t>
                      </a:r>
                      <a:r>
                        <a:rPr lang="en-US" sz="2200" dirty="0" err="1"/>
                        <a:t>TestDuration</a:t>
                      </a:r>
                      <a:r>
                        <a:rPr lang="en-US" sz="2200" dirty="0"/>
                        <a:t> Columns</a:t>
                      </a:r>
                    </a:p>
                    <a:p>
                      <a:r>
                        <a:rPr lang="en-US" sz="2200" dirty="0"/>
                        <a:t>Insert → Box &amp; Whisker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244188"/>
                  </a:ext>
                </a:extLst>
              </a:tr>
              <a:tr h="1150064">
                <a:tc>
                  <a:txBody>
                    <a:bodyPr/>
                    <a:lstStyle/>
                    <a:p>
                      <a:r>
                        <a:rPr lang="en-US" sz="2200"/>
                        <a:t>Scatter Plot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t>plot(</a:t>
                      </a:r>
                      <a:r>
                        <a:rPr lang="en-US" sz="2200" dirty="0" err="1"/>
                        <a:t>df$EnvTempC</a:t>
                      </a:r>
                      <a:r>
                        <a:rPr lang="en-US" sz="2200" dirty="0"/>
                        <a:t>, </a:t>
                      </a:r>
                      <a:r>
                        <a:rPr lang="en-US" sz="2200" dirty="0" err="1"/>
                        <a:t>df$FailureCount</a:t>
                      </a:r>
                      <a:r>
                        <a:rPr lang="en-US" sz="2200" dirty="0"/>
                        <a:t>, </a:t>
                      </a:r>
                    </a:p>
                    <a:p>
                      <a:r>
                        <a:rPr lang="en-US" sz="2200" dirty="0" err="1"/>
                        <a:t>xlab</a:t>
                      </a:r>
                      <a:r>
                        <a:rPr lang="en-US" sz="2200" dirty="0"/>
                        <a:t>="Temp (C)", </a:t>
                      </a:r>
                      <a:r>
                        <a:rPr lang="en-US" sz="2200" dirty="0" err="1"/>
                        <a:t>ylab</a:t>
                      </a:r>
                      <a:r>
                        <a:rPr lang="en-US" sz="2200" dirty="0"/>
                        <a:t>="Failures")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t>Insert → Chart → Scatter;</a:t>
                      </a:r>
                    </a:p>
                    <a:p>
                      <a:r>
                        <a:rPr lang="en-US" sz="2200" dirty="0"/>
                        <a:t>select two columns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5177681"/>
                  </a:ext>
                </a:extLst>
              </a:tr>
              <a:tr h="1150064">
                <a:tc>
                  <a:txBody>
                    <a:bodyPr/>
                    <a:lstStyle/>
                    <a:p>
                      <a:r>
                        <a:rPr lang="en-US" sz="2200" dirty="0"/>
                        <a:t>Correlation Heatmap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err="1"/>
                        <a:t>cor_mat</a:t>
                      </a:r>
                      <a:r>
                        <a:rPr lang="en-US" sz="2200" dirty="0"/>
                        <a:t> &lt;- </a:t>
                      </a:r>
                      <a:r>
                        <a:rPr lang="en-US" sz="2200" dirty="0" err="1"/>
                        <a:t>cor</a:t>
                      </a:r>
                      <a:r>
                        <a:rPr lang="en-US" sz="2200" dirty="0"/>
                        <a:t>(df[,c(3:7)]); heatmap(</a:t>
                      </a:r>
                      <a:r>
                        <a:rPr lang="en-US" sz="2200" dirty="0" err="1"/>
                        <a:t>cor_mat</a:t>
                      </a:r>
                      <a:r>
                        <a:rPr lang="en-US" sz="2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a:t>Compute CORREL() matrix, then Insert → Heatmap-style conditional formatting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0468785"/>
                  </a:ext>
                </a:extLst>
              </a:tr>
            </a:tbl>
          </a:graphicData>
        </a:graphic>
      </p:graphicFrame>
    </p:spTree>
    <p:extLst>
      <p:ext uri="{BB962C8B-B14F-4D97-AF65-F5344CB8AC3E}">
        <p14:creationId xmlns:p14="http://schemas.microsoft.com/office/powerpoint/2010/main" val="260572492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DOT&amp;E">
      <a:dk1>
        <a:srgbClr val="111111"/>
      </a:dk1>
      <a:lt1>
        <a:sysClr val="window" lastClr="FFFFFF"/>
      </a:lt1>
      <a:dk2>
        <a:srgbClr val="355E93"/>
      </a:dk2>
      <a:lt2>
        <a:srgbClr val="E7E6E6"/>
      </a:lt2>
      <a:accent1>
        <a:srgbClr val="A62537"/>
      </a:accent1>
      <a:accent2>
        <a:srgbClr val="3D4C4E"/>
      </a:accent2>
      <a:accent3>
        <a:srgbClr val="336A90"/>
      </a:accent3>
      <a:accent4>
        <a:srgbClr val="314D31"/>
      </a:accent4>
      <a:accent5>
        <a:srgbClr val="7D5E00"/>
      </a:accent5>
      <a:accent6>
        <a:srgbClr val="EBEBEB"/>
      </a:accent6>
      <a:hlink>
        <a:srgbClr val="ADADAD"/>
      </a:hlink>
      <a:folHlink>
        <a:srgbClr val="717171"/>
      </a:folHlink>
    </a:clrScheme>
    <a:fontScheme name="IDA Fonts">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A Unclassified-CUI Wide.potx" id="{8DE60BFF-16D9-4487-9A61-839456777D94}" vid="{7F0D0468-0482-4742-BFA7-1D55B071C7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OT&amp;E">
    <a:dk1>
      <a:srgbClr val="111111"/>
    </a:dk1>
    <a:lt1>
      <a:sysClr val="window" lastClr="FFFFFF"/>
    </a:lt1>
    <a:dk2>
      <a:srgbClr val="355E93"/>
    </a:dk2>
    <a:lt2>
      <a:srgbClr val="E7E6E6"/>
    </a:lt2>
    <a:accent1>
      <a:srgbClr val="A62537"/>
    </a:accent1>
    <a:accent2>
      <a:srgbClr val="3D4C4E"/>
    </a:accent2>
    <a:accent3>
      <a:srgbClr val="336A90"/>
    </a:accent3>
    <a:accent4>
      <a:srgbClr val="314D31"/>
    </a:accent4>
    <a:accent5>
      <a:srgbClr val="7D5E00"/>
    </a:accent5>
    <a:accent6>
      <a:srgbClr val="EBEBEB"/>
    </a:accent6>
    <a:hlink>
      <a:srgbClr val="ADADAD"/>
    </a:hlink>
    <a:folHlink>
      <a:srgbClr val="717171"/>
    </a:folHlink>
  </a:clrScheme>
</a:themeOverride>
</file>

<file path=docProps/app.xml><?xml version="1.0" encoding="utf-8"?>
<Properties xmlns="http://schemas.openxmlformats.org/officeDocument/2006/extended-properties" xmlns:vt="http://schemas.openxmlformats.org/officeDocument/2006/docPropsVTypes">
  <Template/>
  <TotalTime>9792</TotalTime>
  <Words>3610</Words>
  <Application>Microsoft Office PowerPoint</Application>
  <PresentationFormat>Widescreen</PresentationFormat>
  <Paragraphs>308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Courier New</vt:lpstr>
      <vt:lpstr>Franklin Gothic Book</vt:lpstr>
      <vt:lpstr>Wingdings</vt:lpstr>
      <vt:lpstr>Office Theme</vt:lpstr>
      <vt:lpstr>PowerPoint Presentation</vt:lpstr>
      <vt:lpstr>Exploratory Data Analysis</vt:lpstr>
      <vt:lpstr>Motivation – Why does EDA even Matter?</vt:lpstr>
      <vt:lpstr>Data Cleaning and Preparation</vt:lpstr>
      <vt:lpstr>Data Cleaning and Preparation (Example)</vt:lpstr>
      <vt:lpstr>Summary Statistics</vt:lpstr>
      <vt:lpstr>Summary Statistics</vt:lpstr>
      <vt:lpstr>Visualizations</vt:lpstr>
      <vt:lpstr>Visualizations</vt:lpstr>
      <vt:lpstr>Correlation Analysis</vt:lpstr>
      <vt:lpstr>Wrap Up</vt:lpstr>
    </vt:vector>
  </TitlesOfParts>
  <Company>Institute for Defense Analyses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Chesterton, Gregory L</dc:creator>
  <cp:lastModifiedBy>Moore, Delante E [UNC]</cp:lastModifiedBy>
  <cp:revision>498</cp:revision>
  <dcterms:created xsi:type="dcterms:W3CDTF">2025-03-06T15:57:10Z</dcterms:created>
  <dcterms:modified xsi:type="dcterms:W3CDTF">2025-07-01T15:47:04Z</dcterms:modified>
</cp:coreProperties>
</file>